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79" r:id="rId9"/>
    <p:sldId id="280" r:id="rId10"/>
    <p:sldId id="281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312" r:id="rId20"/>
    <p:sldId id="299" r:id="rId21"/>
    <p:sldId id="309" r:id="rId22"/>
    <p:sldId id="282" r:id="rId23"/>
    <p:sldId id="283" r:id="rId24"/>
    <p:sldId id="310" r:id="rId25"/>
    <p:sldId id="311" r:id="rId26"/>
    <p:sldId id="284" r:id="rId27"/>
    <p:sldId id="285" r:id="rId28"/>
    <p:sldId id="286" r:id="rId29"/>
    <p:sldId id="287" r:id="rId30"/>
    <p:sldId id="26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8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image" Target="../media/image49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50.e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49.emf"/><Relationship Id="rId5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3.wmf"/><Relationship Id="rId2" Type="http://schemas.openxmlformats.org/officeDocument/2006/relationships/image" Target="../media/image59.wmf"/><Relationship Id="rId1" Type="http://schemas.openxmlformats.org/officeDocument/2006/relationships/image" Target="../media/image53.wmf"/><Relationship Id="rId6" Type="http://schemas.openxmlformats.org/officeDocument/2006/relationships/image" Target="../media/image56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208F-1650-4695-BD73-325E2FCE04DA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A12A-9646-4AFA-AB33-0E4E1B9EA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FA844D-23C0-40ED-A4F5-1BC34E4551E9}" type="slidenum">
              <a:rPr lang="en-AU" sz="1200" i="0" smtClean="0">
                <a:latin typeface="Arial" charset="0"/>
                <a:cs typeface="Arial" charset="0"/>
              </a:rPr>
              <a:pPr eaLnBrk="1" hangingPunct="1"/>
              <a:t>30</a:t>
            </a:fld>
            <a:endParaRPr lang="en-AU" sz="1200" i="0" smtClean="0">
              <a:latin typeface="Arial" charset="0"/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0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9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0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0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6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7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3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D72F-0E47-4ADF-8A9F-9AA00C656CC9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9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e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1.e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6.e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0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9.e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e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9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e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49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3.bin"/><Relationship Id="rId18" Type="http://schemas.openxmlformats.org/officeDocument/2006/relationships/oleObject" Target="../embeddings/oleObject66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5.wmf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61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5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6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8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Probability</a:t>
            </a:r>
          </a:p>
        </p:txBody>
      </p:sp>
    </p:spTree>
    <p:extLst>
      <p:ext uri="{BB962C8B-B14F-4D97-AF65-F5344CB8AC3E}">
        <p14:creationId xmlns:p14="http://schemas.microsoft.com/office/powerpoint/2010/main" val="35983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Discrete Random Variables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set of possible outcomes</a:t>
            </a:r>
          </a:p>
          <a:p>
            <a:pPr eaLnBrk="1" hangingPunct="1"/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759C79-CB06-47FD-BC5B-04D5C7ACA725}" type="slidenum">
              <a:rPr lang="en-US" sz="1400" i="0" smtClean="0"/>
              <a:pPr/>
              <a:t>10</a:t>
            </a:fld>
            <a:endParaRPr lang="en-US" sz="1400" i="0" smtClean="0"/>
          </a:p>
        </p:txBody>
      </p:sp>
      <p:graphicFrame>
        <p:nvGraphicFramePr>
          <p:cNvPr id="14341" name="Object 6"/>
          <p:cNvGraphicFramePr>
            <a:graphicFrameLocks noChangeAspect="1"/>
          </p:cNvGraphicFramePr>
          <p:nvPr/>
        </p:nvGraphicFramePr>
        <p:xfrm>
          <a:off x="2665413" y="3719513"/>
          <a:ext cx="164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3" imgW="533520" imgH="162015" progId="Equation.3">
                  <p:embed/>
                </p:oleObj>
              </mc:Choice>
              <mc:Fallback>
                <p:oleObj name="Equation" r:id="rId3" imgW="533520" imgH="1620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665413" y="3719513"/>
                        <a:ext cx="164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7"/>
          <p:cNvGraphicFramePr>
            <a:graphicFrameLocks noChangeAspect="1"/>
          </p:cNvGraphicFramePr>
          <p:nvPr/>
        </p:nvGraphicFramePr>
        <p:xfrm>
          <a:off x="2493963" y="4556125"/>
          <a:ext cx="22733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5" imgW="666630" imgH="362040" progId="Equation.3">
                  <p:embed/>
                </p:oleObj>
              </mc:Choice>
              <mc:Fallback>
                <p:oleObj name="Equation" r:id="rId5" imgW="666630" imgH="362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4556125"/>
                        <a:ext cx="227330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8"/>
          <p:cNvGraphicFramePr>
            <a:graphicFrameLocks noChangeAspect="1"/>
          </p:cNvGraphicFramePr>
          <p:nvPr/>
        </p:nvGraphicFramePr>
        <p:xfrm>
          <a:off x="5284788" y="3644900"/>
          <a:ext cx="3271837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Chart" r:id="rId7" imgW="3076516" imgH="2314680" progId="MSGraph.Chart.8">
                  <p:embed followColorScheme="full"/>
                </p:oleObj>
              </mc:Choice>
              <mc:Fallback>
                <p:oleObj name="Chart" r:id="rId7" imgW="3076516" imgH="231468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3644900"/>
                        <a:ext cx="3271837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9"/>
          <p:cNvGraphicFramePr>
            <a:graphicFrameLocks noChangeAspect="1"/>
          </p:cNvGraphicFramePr>
          <p:nvPr/>
        </p:nvGraphicFramePr>
        <p:xfrm>
          <a:off x="2011363" y="5705475"/>
          <a:ext cx="30368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9" imgW="857250" imgH="133440" progId="Equation.3">
                  <p:embed/>
                </p:oleObj>
              </mc:Choice>
              <mc:Fallback>
                <p:oleObj name="Equation" r:id="rId9" imgW="85725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5705475"/>
                        <a:ext cx="30368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712788" y="5688013"/>
            <a:ext cx="130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/>
              <a:t>X</a:t>
            </a:r>
            <a:r>
              <a:rPr lang="en-US" sz="2400" i="0"/>
              <a:t> binary:</a:t>
            </a:r>
          </a:p>
        </p:txBody>
      </p:sp>
      <p:graphicFrame>
        <p:nvGraphicFramePr>
          <p:cNvPr id="14346" name="Object 12"/>
          <p:cNvGraphicFramePr>
            <a:graphicFrameLocks noChangeAspect="1"/>
          </p:cNvGraphicFramePr>
          <p:nvPr/>
        </p:nvGraphicFramePr>
        <p:xfrm>
          <a:off x="2097088" y="2830513"/>
          <a:ext cx="34702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11" imgW="1190700" imgH="162015" progId="Equation.3">
                  <p:embed/>
                </p:oleObj>
              </mc:Choice>
              <mc:Fallback>
                <p:oleObj name="Equation" r:id="rId11" imgW="1190700" imgH="1620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097088" y="2830513"/>
                        <a:ext cx="34702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53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Continuous Random Variable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58800" y="1638300"/>
            <a:ext cx="8102600" cy="1358900"/>
          </a:xfrm>
        </p:spPr>
        <p:txBody>
          <a:bodyPr/>
          <a:lstStyle/>
          <a:p>
            <a:pPr eaLnBrk="1" hangingPunct="1"/>
            <a:r>
              <a:rPr lang="en-US" smtClean="0"/>
              <a:t>Probability distribution (density function) over continuous values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F9242F-463F-4A38-9F7D-244D704EF9D1}" type="slidenum">
              <a:rPr lang="en-US" sz="1400" i="0" smtClean="0"/>
              <a:pPr/>
              <a:t>11</a:t>
            </a:fld>
            <a:endParaRPr lang="en-US" sz="1400" i="0" smtClean="0"/>
          </a:p>
        </p:txBody>
      </p:sp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1260475" y="3779838"/>
          <a:ext cx="27241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Equation" r:id="rId3" imgW="723870" imgH="419190" progId="Equation.3">
                  <p:embed/>
                </p:oleObj>
              </mc:Choice>
              <mc:Fallback>
                <p:oleObj name="Equation" r:id="rId3" imgW="723870" imgH="4191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3779838"/>
                        <a:ext cx="27241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4"/>
          <p:cNvGraphicFramePr>
            <a:graphicFrameLocks noChangeAspect="1"/>
          </p:cNvGraphicFramePr>
          <p:nvPr/>
        </p:nvGraphicFramePr>
        <p:xfrm>
          <a:off x="1328738" y="2925763"/>
          <a:ext cx="1524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5" imgW="581040" imgH="152310" progId="Equation.3">
                  <p:embed/>
                </p:oleObj>
              </mc:Choice>
              <mc:Fallback>
                <p:oleObj name="Equation" r:id="rId5" imgW="581040" imgH="15231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925763"/>
                        <a:ext cx="15240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786188" y="2884488"/>
          <a:ext cx="15906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7" imgW="495180" imgH="133440" progId="Equation.3">
                  <p:embed/>
                </p:oleObj>
              </mc:Choice>
              <mc:Fallback>
                <p:oleObj name="Equation" r:id="rId7" imgW="4951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2884488"/>
                        <a:ext cx="15906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6"/>
          <p:cNvGraphicFramePr>
            <a:graphicFrameLocks noChangeAspect="1"/>
          </p:cNvGraphicFramePr>
          <p:nvPr/>
        </p:nvGraphicFramePr>
        <p:xfrm>
          <a:off x="884238" y="5024438"/>
          <a:ext cx="5053012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Equation" r:id="rId9" imgW="1390770" imgH="419190" progId="Equation.3">
                  <p:embed/>
                </p:oleObj>
              </mc:Choice>
              <mc:Fallback>
                <p:oleObj name="Equation" r:id="rId9" imgW="1390770" imgH="4191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5024438"/>
                        <a:ext cx="5053012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Line 8"/>
          <p:cNvSpPr>
            <a:spLocks noChangeShapeType="1"/>
          </p:cNvSpPr>
          <p:nvPr/>
        </p:nvSpPr>
        <p:spPr bwMode="auto">
          <a:xfrm flipV="1">
            <a:off x="6184900" y="4057650"/>
            <a:ext cx="0" cy="168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>
            <a:off x="6197600" y="5740400"/>
            <a:ext cx="210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Freeform 10"/>
          <p:cNvSpPr>
            <a:spLocks/>
          </p:cNvSpPr>
          <p:nvPr/>
        </p:nvSpPr>
        <p:spPr bwMode="auto">
          <a:xfrm>
            <a:off x="6223000" y="4686300"/>
            <a:ext cx="1778000" cy="1054100"/>
          </a:xfrm>
          <a:custGeom>
            <a:avLst/>
            <a:gdLst>
              <a:gd name="T0" fmla="*/ 0 w 1120"/>
              <a:gd name="T1" fmla="*/ 2147483647 h 672"/>
              <a:gd name="T2" fmla="*/ 2147483647 w 1120"/>
              <a:gd name="T3" fmla="*/ 2147483647 h 672"/>
              <a:gd name="T4" fmla="*/ 2147483647 w 1120"/>
              <a:gd name="T5" fmla="*/ 2147483647 h 672"/>
              <a:gd name="T6" fmla="*/ 2147483647 w 1120"/>
              <a:gd name="T7" fmla="*/ 2147483647 h 672"/>
              <a:gd name="T8" fmla="*/ 2147483647 w 1120"/>
              <a:gd name="T9" fmla="*/ 2147483647 h 672"/>
              <a:gd name="T10" fmla="*/ 2147483647 w 1120"/>
              <a:gd name="T11" fmla="*/ 2147483647 h 672"/>
              <a:gd name="T12" fmla="*/ 2147483647 w 1120"/>
              <a:gd name="T13" fmla="*/ 2147483647 h 6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20" h="672">
                <a:moveTo>
                  <a:pt x="0" y="672"/>
                </a:moveTo>
                <a:cubicBezTo>
                  <a:pt x="98" y="564"/>
                  <a:pt x="196" y="456"/>
                  <a:pt x="272" y="352"/>
                </a:cubicBezTo>
                <a:cubicBezTo>
                  <a:pt x="348" y="248"/>
                  <a:pt x="391" y="96"/>
                  <a:pt x="456" y="48"/>
                </a:cubicBezTo>
                <a:cubicBezTo>
                  <a:pt x="521" y="0"/>
                  <a:pt x="609" y="19"/>
                  <a:pt x="664" y="64"/>
                </a:cubicBezTo>
                <a:cubicBezTo>
                  <a:pt x="719" y="109"/>
                  <a:pt x="740" y="239"/>
                  <a:pt x="784" y="320"/>
                </a:cubicBezTo>
                <a:cubicBezTo>
                  <a:pt x="828" y="401"/>
                  <a:pt x="872" y="493"/>
                  <a:pt x="928" y="552"/>
                </a:cubicBezTo>
                <a:cubicBezTo>
                  <a:pt x="984" y="611"/>
                  <a:pt x="1087" y="652"/>
                  <a:pt x="1120" y="672"/>
                </a:cubicBezTo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345113" y="4070350"/>
          <a:ext cx="7112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8" name="Equation" r:id="rId11" imgW="266760" imgH="133440" progId="Equation.3">
                  <p:embed/>
                </p:oleObj>
              </mc:Choice>
              <mc:Fallback>
                <p:oleObj name="Equation" r:id="rId11" imgW="26676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4070350"/>
                        <a:ext cx="7112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8174038" y="5776913"/>
          <a:ext cx="1841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Equation" r:id="rId13" imgW="57240" imgH="76290" progId="Equation.3">
                  <p:embed/>
                </p:oleObj>
              </mc:Choice>
              <mc:Fallback>
                <p:oleObj name="Equation" r:id="rId13" imgW="57240" imgH="762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4038" y="5776913"/>
                        <a:ext cx="18415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Freeform 19"/>
          <p:cNvSpPr>
            <a:spLocks/>
          </p:cNvSpPr>
          <p:nvPr/>
        </p:nvSpPr>
        <p:spPr bwMode="auto">
          <a:xfrm>
            <a:off x="7080250" y="4724400"/>
            <a:ext cx="419100" cy="1016000"/>
          </a:xfrm>
          <a:custGeom>
            <a:avLst/>
            <a:gdLst>
              <a:gd name="T0" fmla="*/ 0 w 264"/>
              <a:gd name="T1" fmla="*/ 2147483647 h 640"/>
              <a:gd name="T2" fmla="*/ 0 w 264"/>
              <a:gd name="T3" fmla="*/ 0 h 640"/>
              <a:gd name="T4" fmla="*/ 2147483647 w 264"/>
              <a:gd name="T5" fmla="*/ 2147483647 h 640"/>
              <a:gd name="T6" fmla="*/ 2147483647 w 264"/>
              <a:gd name="T7" fmla="*/ 2147483647 h 640"/>
              <a:gd name="T8" fmla="*/ 2147483647 w 264"/>
              <a:gd name="T9" fmla="*/ 2147483647 h 640"/>
              <a:gd name="T10" fmla="*/ 2147483647 w 264"/>
              <a:gd name="T11" fmla="*/ 2147483647 h 640"/>
              <a:gd name="T12" fmla="*/ 2147483647 w 264"/>
              <a:gd name="T13" fmla="*/ 2147483647 h 640"/>
              <a:gd name="T14" fmla="*/ 0 w 264"/>
              <a:gd name="T15" fmla="*/ 2147483647 h 64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4" h="640">
                <a:moveTo>
                  <a:pt x="0" y="640"/>
                </a:moveTo>
                <a:lnTo>
                  <a:pt x="0" y="0"/>
                </a:lnTo>
                <a:lnTo>
                  <a:pt x="80" y="8"/>
                </a:lnTo>
                <a:lnTo>
                  <a:pt x="160" y="72"/>
                </a:lnTo>
                <a:lnTo>
                  <a:pt x="208" y="216"/>
                </a:lnTo>
                <a:lnTo>
                  <a:pt x="264" y="320"/>
                </a:lnTo>
                <a:lnTo>
                  <a:pt x="264" y="640"/>
                </a:lnTo>
                <a:lnTo>
                  <a:pt x="0" y="64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Text Box 20"/>
          <p:cNvSpPr txBox="1">
            <a:spLocks noChangeArrowheads="1"/>
          </p:cNvSpPr>
          <p:nvPr/>
        </p:nvSpPr>
        <p:spPr bwMode="auto">
          <a:xfrm>
            <a:off x="6931025" y="5753100"/>
            <a:ext cx="698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i="0"/>
              <a:t>5     7</a:t>
            </a:r>
            <a:endParaRPr lang="en-US" sz="2400" i="0"/>
          </a:p>
        </p:txBody>
      </p:sp>
    </p:spTree>
    <p:extLst>
      <p:ext uri="{BB962C8B-B14F-4D97-AF65-F5344CB8AC3E}">
        <p14:creationId xmlns:p14="http://schemas.microsoft.com/office/powerpoint/2010/main" val="1984088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Continuous Random Variables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794750" cy="5162550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sz="2400" i="1" smtClean="0">
                <a:solidFill>
                  <a:schemeClr val="hlink"/>
                </a:solidFill>
              </a:rPr>
              <a:t>X</a:t>
            </a:r>
            <a:r>
              <a:rPr lang="en-US" sz="2400" i="1" smtClean="0">
                <a:solidFill>
                  <a:schemeClr val="folHlink"/>
                </a:solidFill>
              </a:rPr>
              <a:t> </a:t>
            </a:r>
            <a:r>
              <a:rPr lang="en-US" sz="2400" smtClean="0"/>
              <a:t>takes on values in the continuum.</a:t>
            </a:r>
            <a:endParaRPr lang="en-US" sz="2400" i="1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60000"/>
              </a:spcBef>
            </a:pPr>
            <a:r>
              <a:rPr lang="en-US" sz="2400" i="1" smtClean="0">
                <a:solidFill>
                  <a:schemeClr val="hlink"/>
                </a:solidFill>
              </a:rPr>
              <a:t>p(X=x)</a:t>
            </a:r>
            <a:r>
              <a:rPr lang="en-US" sz="2400" smtClean="0"/>
              <a:t>, or </a:t>
            </a:r>
            <a:r>
              <a:rPr lang="en-US" sz="2400" i="1" smtClean="0">
                <a:solidFill>
                  <a:schemeClr val="hlink"/>
                </a:solidFill>
              </a:rPr>
              <a:t>p(x)</a:t>
            </a:r>
            <a:r>
              <a:rPr lang="en-US" sz="2400" smtClean="0"/>
              <a:t>, is a </a:t>
            </a:r>
            <a:r>
              <a:rPr lang="en-US" sz="2400" smtClean="0">
                <a:solidFill>
                  <a:schemeClr val="folHlink"/>
                </a:solidFill>
              </a:rPr>
              <a:t>probability density function </a:t>
            </a:r>
            <a:r>
              <a:rPr lang="en-US" sz="2400" smtClean="0">
                <a:solidFill>
                  <a:srgbClr val="FF3399"/>
                </a:solidFill>
              </a:rPr>
              <a:t>(PDF).</a:t>
            </a:r>
            <a:br>
              <a:rPr lang="en-US" sz="2400" smtClean="0">
                <a:solidFill>
                  <a:srgbClr val="FF3399"/>
                </a:solidFill>
              </a:rPr>
            </a:br>
            <a:endParaRPr lang="en-US" sz="2400" smtClean="0">
              <a:solidFill>
                <a:srgbClr val="FF3399"/>
              </a:solidFill>
            </a:endParaRPr>
          </a:p>
          <a:p>
            <a:pPr eaLnBrk="1" hangingPunct="1">
              <a:spcBef>
                <a:spcPct val="60000"/>
              </a:spcBef>
            </a:pPr>
            <a:endParaRPr lang="en-US" sz="2400" smtClean="0"/>
          </a:p>
          <a:p>
            <a:pPr eaLnBrk="1" hangingPunct="1"/>
            <a:endParaRPr lang="en-US" sz="2400" i="1" smtClean="0"/>
          </a:p>
          <a:p>
            <a:pPr eaLnBrk="1" hangingPunct="1"/>
            <a:r>
              <a:rPr lang="en-US" sz="2400" smtClean="0"/>
              <a:t>E.g.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527300" y="2905125"/>
          <a:ext cx="36195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Equation" r:id="rId3" imgW="1497950" imgH="482391" progId="Equation.3">
                  <p:embed/>
                </p:oleObj>
              </mc:Choice>
              <mc:Fallback>
                <p:oleObj name="Equation" r:id="rId3" imgW="1497950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905125"/>
                        <a:ext cx="36195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228975" y="5956300"/>
            <a:ext cx="4733925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3228975" y="4146550"/>
            <a:ext cx="0" cy="180975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1" name="Freeform 7"/>
          <p:cNvSpPr>
            <a:spLocks/>
          </p:cNvSpPr>
          <p:nvPr/>
        </p:nvSpPr>
        <p:spPr bwMode="auto">
          <a:xfrm>
            <a:off x="3219450" y="4856163"/>
            <a:ext cx="4310063" cy="893762"/>
          </a:xfrm>
          <a:custGeom>
            <a:avLst/>
            <a:gdLst>
              <a:gd name="T0" fmla="*/ 0 w 1828"/>
              <a:gd name="T1" fmla="*/ 2147483647 h 403"/>
              <a:gd name="T2" fmla="*/ 2147483647 w 1828"/>
              <a:gd name="T3" fmla="*/ 2147483647 h 403"/>
              <a:gd name="T4" fmla="*/ 2147483647 w 1828"/>
              <a:gd name="T5" fmla="*/ 2147483647 h 403"/>
              <a:gd name="T6" fmla="*/ 2147483647 w 1828"/>
              <a:gd name="T7" fmla="*/ 2147483647 h 403"/>
              <a:gd name="T8" fmla="*/ 2147483647 w 1828"/>
              <a:gd name="T9" fmla="*/ 2147483647 h 403"/>
              <a:gd name="T10" fmla="*/ 2147483647 w 1828"/>
              <a:gd name="T11" fmla="*/ 2147483647 h 4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28" h="403">
                <a:moveTo>
                  <a:pt x="0" y="403"/>
                </a:moveTo>
                <a:cubicBezTo>
                  <a:pt x="100" y="371"/>
                  <a:pt x="201" y="340"/>
                  <a:pt x="320" y="279"/>
                </a:cubicBezTo>
                <a:cubicBezTo>
                  <a:pt x="439" y="218"/>
                  <a:pt x="596" y="78"/>
                  <a:pt x="712" y="39"/>
                </a:cubicBezTo>
                <a:cubicBezTo>
                  <a:pt x="828" y="0"/>
                  <a:pt x="911" y="8"/>
                  <a:pt x="1016" y="47"/>
                </a:cubicBezTo>
                <a:cubicBezTo>
                  <a:pt x="1121" y="86"/>
                  <a:pt x="1205" y="212"/>
                  <a:pt x="1340" y="271"/>
                </a:cubicBezTo>
                <a:cubicBezTo>
                  <a:pt x="1475" y="330"/>
                  <a:pt x="1747" y="381"/>
                  <a:pt x="1828" y="403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>
            <a:off x="3238500" y="4878388"/>
            <a:ext cx="4300538" cy="939800"/>
          </a:xfrm>
          <a:custGeom>
            <a:avLst/>
            <a:gdLst>
              <a:gd name="T0" fmla="*/ 0 w 2709"/>
              <a:gd name="T1" fmla="*/ 2147483647 h 592"/>
              <a:gd name="T2" fmla="*/ 2147483647 w 2709"/>
              <a:gd name="T3" fmla="*/ 2147483647 h 592"/>
              <a:gd name="T4" fmla="*/ 2147483647 w 2709"/>
              <a:gd name="T5" fmla="*/ 2147483647 h 592"/>
              <a:gd name="T6" fmla="*/ 2147483647 w 2709"/>
              <a:gd name="T7" fmla="*/ 2147483647 h 592"/>
              <a:gd name="T8" fmla="*/ 2147483647 w 2709"/>
              <a:gd name="T9" fmla="*/ 2147483647 h 592"/>
              <a:gd name="T10" fmla="*/ 2147483647 w 2709"/>
              <a:gd name="T11" fmla="*/ 2147483647 h 592"/>
              <a:gd name="T12" fmla="*/ 2147483647 w 2709"/>
              <a:gd name="T13" fmla="*/ 2147483647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709" h="592">
                <a:moveTo>
                  <a:pt x="0" y="479"/>
                </a:moveTo>
                <a:cubicBezTo>
                  <a:pt x="35" y="456"/>
                  <a:pt x="117" y="404"/>
                  <a:pt x="208" y="343"/>
                </a:cubicBezTo>
                <a:cubicBezTo>
                  <a:pt x="299" y="282"/>
                  <a:pt x="423" y="99"/>
                  <a:pt x="544" y="111"/>
                </a:cubicBezTo>
                <a:cubicBezTo>
                  <a:pt x="665" y="123"/>
                  <a:pt x="745" y="430"/>
                  <a:pt x="937" y="413"/>
                </a:cubicBezTo>
                <a:cubicBezTo>
                  <a:pt x="1129" y="396"/>
                  <a:pt x="1504" y="0"/>
                  <a:pt x="1696" y="7"/>
                </a:cubicBezTo>
                <a:cubicBezTo>
                  <a:pt x="1888" y="14"/>
                  <a:pt x="1919" y="358"/>
                  <a:pt x="2088" y="455"/>
                </a:cubicBezTo>
                <a:cubicBezTo>
                  <a:pt x="2257" y="552"/>
                  <a:pt x="2580" y="564"/>
                  <a:pt x="2709" y="592"/>
                </a:cubicBezTo>
              </a:path>
            </a:pathLst>
          </a:custGeom>
          <a:noFill/>
          <a:ln w="25400" cap="flat" cmpd="sng">
            <a:solidFill>
              <a:srgbClr val="00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527925" y="5934075"/>
            <a:ext cx="3190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>
                <a:latin typeface="Verdana" pitchFamily="34" charset="0"/>
                <a:cs typeface="Arial" charset="0"/>
              </a:rPr>
              <a:t>x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47925" y="4219575"/>
            <a:ext cx="6683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>
                <a:latin typeface="Verdana" pitchFamily="34" charset="0"/>
                <a:cs typeface="Arial" charset="0"/>
              </a:rPr>
              <a:t>p(x)</a:t>
            </a:r>
          </a:p>
        </p:txBody>
      </p:sp>
    </p:spTree>
    <p:extLst>
      <p:ext uri="{BB962C8B-B14F-4D97-AF65-F5344CB8AC3E}">
        <p14:creationId xmlns:p14="http://schemas.microsoft.com/office/powerpoint/2010/main" val="25187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Distribution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637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Probability distribution </a:t>
            </a:r>
            <a:r>
              <a:rPr lang="en-US" i="1" smtClean="0"/>
              <a:t>P(X|</a:t>
            </a:r>
            <a:r>
              <a:rPr lang="en-US" i="1" smtClean="0">
                <a:latin typeface="Symbol" pitchFamily="18" charset="2"/>
              </a:rPr>
              <a:t>x)</a:t>
            </a:r>
            <a:r>
              <a:rPr lang="en-US" smtClean="0">
                <a:latin typeface="Symbol" pitchFamily="18" charset="2"/>
              </a:rPr>
              <a:t> 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i="1" smtClean="0"/>
              <a:t>X</a:t>
            </a:r>
            <a:r>
              <a:rPr lang="en-US" smtClean="0"/>
              <a:t> is a random variable</a:t>
            </a:r>
          </a:p>
          <a:p>
            <a:pPr lvl="2" eaLnBrk="1" hangingPunct="1"/>
            <a:r>
              <a:rPr lang="en-US" sz="2800" smtClean="0"/>
              <a:t>Discrete</a:t>
            </a:r>
          </a:p>
          <a:p>
            <a:pPr lvl="2" eaLnBrk="1" hangingPunct="1"/>
            <a:r>
              <a:rPr lang="en-US" sz="2800" smtClean="0"/>
              <a:t>Continuous</a:t>
            </a:r>
          </a:p>
          <a:p>
            <a:pPr lvl="1" eaLnBrk="1" hangingPunct="1"/>
            <a:r>
              <a:rPr lang="en-US" smtClean="0"/>
              <a:t> </a:t>
            </a:r>
            <a:r>
              <a:rPr lang="en-US" i="1" smtClean="0">
                <a:latin typeface="Symbol" pitchFamily="18" charset="2"/>
              </a:rPr>
              <a:t>x</a:t>
            </a:r>
            <a:r>
              <a:rPr lang="en-US" smtClean="0">
                <a:latin typeface="Symbol" pitchFamily="18" charset="2"/>
              </a:rPr>
              <a:t> </a:t>
            </a:r>
            <a:r>
              <a:rPr lang="en-US" smtClean="0"/>
              <a:t>is background state of information</a:t>
            </a:r>
          </a:p>
          <a:p>
            <a:pPr lvl="1"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30984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65300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95500"/>
            <a:ext cx="8102600" cy="36957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Joint</a:t>
            </a:r>
          </a:p>
          <a:p>
            <a:pPr eaLnBrk="1" hangingPunct="1"/>
            <a:endParaRPr lang="en-US" smtClean="0">
              <a:latin typeface="Symbol" pitchFamily="18" charset="2"/>
            </a:endParaRPr>
          </a:p>
          <a:p>
            <a:pPr lvl="1" eaLnBrk="1" hangingPunct="1"/>
            <a:r>
              <a:rPr lang="en-US" smtClean="0"/>
              <a:t>Probability that both </a:t>
            </a:r>
            <a:r>
              <a:rPr lang="en-US" i="1" smtClean="0"/>
              <a:t>X</a:t>
            </a:r>
            <a:r>
              <a:rPr lang="en-US" smtClean="0"/>
              <a:t>=</a:t>
            </a:r>
            <a:r>
              <a:rPr lang="en-US" i="1" smtClean="0"/>
              <a:t>x</a:t>
            </a:r>
            <a:r>
              <a:rPr lang="en-US" smtClean="0"/>
              <a:t> and Y=y </a:t>
            </a:r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Conditional</a:t>
            </a:r>
          </a:p>
          <a:p>
            <a:pPr eaLnBrk="1" hangingPunct="1"/>
            <a:endParaRPr lang="en-US" smtClean="0">
              <a:latin typeface="Symbol" pitchFamily="18" charset="2"/>
            </a:endParaRPr>
          </a:p>
          <a:p>
            <a:pPr lvl="1" eaLnBrk="1" hangingPunct="1"/>
            <a:r>
              <a:rPr lang="en-US" smtClean="0"/>
              <a:t>Probability that </a:t>
            </a:r>
            <a:r>
              <a:rPr lang="en-US" i="1" smtClean="0"/>
              <a:t>X</a:t>
            </a:r>
            <a:r>
              <a:rPr lang="en-US" smtClean="0"/>
              <a:t>=</a:t>
            </a:r>
            <a:r>
              <a:rPr lang="en-US" i="1" smtClean="0"/>
              <a:t>x</a:t>
            </a:r>
            <a:r>
              <a:rPr lang="en-US" smtClean="0"/>
              <a:t> given we know that </a:t>
            </a:r>
            <a:r>
              <a:rPr lang="en-US" i="1" smtClean="0"/>
              <a:t>Y</a:t>
            </a:r>
            <a:r>
              <a:rPr lang="en-US" smtClean="0"/>
              <a:t>=</a:t>
            </a:r>
            <a:r>
              <a:rPr lang="en-US" i="1" smtClean="0"/>
              <a:t>y</a:t>
            </a:r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1982788" y="2779713"/>
          <a:ext cx="42164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3" imgW="1609740" imgH="133440" progId="Equation.3">
                  <p:embed/>
                </p:oleObj>
              </mc:Choice>
              <mc:Fallback>
                <p:oleObj name="Equation" r:id="rId3" imgW="160974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779713"/>
                        <a:ext cx="42164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2085975" y="4484688"/>
          <a:ext cx="41529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5" imgW="1581120" imgH="133440" progId="Equation.3">
                  <p:embed/>
                </p:oleObj>
              </mc:Choice>
              <mc:Fallback>
                <p:oleObj name="Equation" r:id="rId5" imgW="158112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4484688"/>
                        <a:ext cx="41529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1349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65300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95500"/>
            <a:ext cx="8102600" cy="36957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Joint</a:t>
            </a:r>
          </a:p>
          <a:p>
            <a:pPr eaLnBrk="1" hangingPunct="1"/>
            <a:endParaRPr lang="en-US" smtClean="0">
              <a:latin typeface="Symbol" pitchFamily="18" charset="2"/>
            </a:endParaRPr>
          </a:p>
          <a:p>
            <a:pPr lvl="1" eaLnBrk="1" hangingPunct="1"/>
            <a:r>
              <a:rPr lang="en-US" smtClean="0"/>
              <a:t>Probability that both </a:t>
            </a:r>
            <a:r>
              <a:rPr lang="en-US" i="1" smtClean="0"/>
              <a:t>X</a:t>
            </a:r>
            <a:r>
              <a:rPr lang="en-US" smtClean="0"/>
              <a:t>=</a:t>
            </a:r>
            <a:r>
              <a:rPr lang="en-US" i="1" smtClean="0"/>
              <a:t>x</a:t>
            </a:r>
            <a:r>
              <a:rPr lang="en-US" smtClean="0"/>
              <a:t> and Y=y </a:t>
            </a:r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Conditional</a:t>
            </a:r>
          </a:p>
          <a:p>
            <a:pPr eaLnBrk="1" hangingPunct="1"/>
            <a:endParaRPr lang="en-US" smtClean="0">
              <a:latin typeface="Symbol" pitchFamily="18" charset="2"/>
            </a:endParaRPr>
          </a:p>
          <a:p>
            <a:pPr lvl="1" eaLnBrk="1" hangingPunct="1"/>
            <a:r>
              <a:rPr lang="en-US" smtClean="0"/>
              <a:t>Probability that </a:t>
            </a:r>
            <a:r>
              <a:rPr lang="en-US" i="1" smtClean="0"/>
              <a:t>X</a:t>
            </a:r>
            <a:r>
              <a:rPr lang="en-US" smtClean="0"/>
              <a:t>=</a:t>
            </a:r>
            <a:r>
              <a:rPr lang="en-US" i="1" smtClean="0"/>
              <a:t>x</a:t>
            </a:r>
            <a:r>
              <a:rPr lang="en-US" smtClean="0"/>
              <a:t> given we know that </a:t>
            </a:r>
            <a:r>
              <a:rPr lang="en-US" i="1" smtClean="0"/>
              <a:t>Y</a:t>
            </a:r>
            <a:r>
              <a:rPr lang="en-US" smtClean="0"/>
              <a:t>=</a:t>
            </a:r>
            <a:r>
              <a:rPr lang="en-US" i="1" smtClean="0"/>
              <a:t>y</a:t>
            </a:r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1982788" y="2779713"/>
          <a:ext cx="42164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3" imgW="1609740" imgH="133440" progId="Equation.3">
                  <p:embed/>
                </p:oleObj>
              </mc:Choice>
              <mc:Fallback>
                <p:oleObj name="Equation" r:id="rId3" imgW="160974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779713"/>
                        <a:ext cx="42164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2085975" y="4484688"/>
          <a:ext cx="41529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5" imgW="1581120" imgH="133440" progId="Equation.3">
                  <p:embed/>
                </p:oleObj>
              </mc:Choice>
              <mc:Fallback>
                <p:oleObj name="Equation" r:id="rId5" imgW="158112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4484688"/>
                        <a:ext cx="41529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7537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3187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Joint and Conditional Probability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53000"/>
          </a:xfrm>
          <a:ln>
            <a:solidFill>
              <a:srgbClr val="FF33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 i="1" smtClean="0"/>
              <a:t>P(X=x </a:t>
            </a:r>
            <a:r>
              <a:rPr lang="en-US" sz="2800" smtClean="0"/>
              <a:t>and</a:t>
            </a:r>
            <a:r>
              <a:rPr lang="en-US" sz="2800" i="1" smtClean="0"/>
              <a:t> Y=y) = P(x,y)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800" i="1" smtClean="0"/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smtClean="0"/>
              <a:t>If X and Y are </a:t>
            </a:r>
            <a:r>
              <a:rPr lang="en-US" sz="2800" smtClean="0">
                <a:solidFill>
                  <a:schemeClr val="folHlink"/>
                </a:solidFill>
              </a:rPr>
              <a:t>independent</a:t>
            </a:r>
            <a:r>
              <a:rPr lang="en-US" sz="2800" smtClean="0"/>
              <a:t> then </a:t>
            </a:r>
            <a:br>
              <a:rPr lang="en-US" sz="2800" smtClean="0"/>
            </a:br>
            <a:r>
              <a:rPr lang="en-US" sz="2800" smtClean="0"/>
              <a:t>		</a:t>
            </a:r>
            <a:r>
              <a:rPr lang="en-US" sz="2800" i="1" smtClean="0"/>
              <a:t>P(x,y) = P(x) P(y)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i="1" smtClean="0"/>
              <a:t>P(x | y) </a:t>
            </a:r>
            <a:r>
              <a:rPr lang="en-US" sz="2800" smtClean="0"/>
              <a:t>is the probability of </a:t>
            </a:r>
            <a:r>
              <a:rPr lang="en-US" sz="2800" i="1" smtClean="0">
                <a:solidFill>
                  <a:schemeClr val="folHlink"/>
                </a:solidFill>
              </a:rPr>
              <a:t>x</a:t>
            </a:r>
            <a:r>
              <a:rPr lang="en-US" sz="2800" smtClean="0">
                <a:solidFill>
                  <a:schemeClr val="folHlink"/>
                </a:solidFill>
              </a:rPr>
              <a:t> given</a:t>
            </a:r>
            <a:r>
              <a:rPr lang="en-US" sz="2800" i="1" smtClean="0">
                <a:solidFill>
                  <a:schemeClr val="folHlink"/>
                </a:solidFill>
              </a:rPr>
              <a:t> y</a:t>
            </a:r>
            <a:r>
              <a:rPr lang="en-US" sz="2800" i="1" smtClean="0"/>
              <a:t/>
            </a:r>
            <a:br>
              <a:rPr lang="en-US" sz="2800" i="1" smtClean="0"/>
            </a:br>
            <a:r>
              <a:rPr lang="en-US" sz="2800" i="1" smtClean="0"/>
              <a:t>		P(x | y) = P(x,y) </a:t>
            </a:r>
            <a:r>
              <a:rPr lang="en-US" sz="2800" i="1" smtClean="0">
                <a:solidFill>
                  <a:srgbClr val="FF3399"/>
                </a:solidFill>
              </a:rPr>
              <a:t>/</a:t>
            </a:r>
            <a:r>
              <a:rPr lang="en-US" sz="2800" i="1" smtClean="0"/>
              <a:t> P(y)</a:t>
            </a:r>
            <a:br>
              <a:rPr lang="en-US" sz="2800" i="1" smtClean="0"/>
            </a:br>
            <a:r>
              <a:rPr lang="en-US" sz="2800" i="1" smtClean="0"/>
              <a:t>		P(x,y)   = P(x | y) P(y)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sz="2800" smtClean="0"/>
              <a:t>If X and Y are </a:t>
            </a:r>
            <a:r>
              <a:rPr lang="en-US" sz="2800" smtClean="0">
                <a:solidFill>
                  <a:schemeClr val="folHlink"/>
                </a:solidFill>
              </a:rPr>
              <a:t>independent</a:t>
            </a:r>
            <a:r>
              <a:rPr lang="en-US" sz="2800" smtClean="0"/>
              <a:t> then</a:t>
            </a:r>
            <a:br>
              <a:rPr lang="en-US" sz="2800" smtClean="0"/>
            </a:br>
            <a:r>
              <a:rPr lang="en-US" sz="2800" smtClean="0"/>
              <a:t>		</a:t>
            </a:r>
            <a:r>
              <a:rPr lang="en-US" sz="2800" i="1" smtClean="0"/>
              <a:t>P(x | y) = P(x)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858000" y="4267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3399"/>
                </a:solidFill>
                <a:latin typeface="Arial" charset="0"/>
                <a:cs typeface="Arial" charset="0"/>
              </a:rPr>
              <a:t>divided</a:t>
            </a:r>
          </a:p>
        </p:txBody>
      </p:sp>
    </p:spTree>
    <p:extLst>
      <p:ext uri="{BB962C8B-B14F-4D97-AF65-F5344CB8AC3E}">
        <p14:creationId xmlns:p14="http://schemas.microsoft.com/office/powerpoint/2010/main" val="229222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5363"/>
          </a:xfrm>
          <a:solidFill>
            <a:srgbClr val="FFFF00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Law of Total Probability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14350" y="3590925"/>
          <a:ext cx="299878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Equation" r:id="rId3" imgW="1104421" imgH="355446" progId="Equation.3">
                  <p:embed/>
                </p:oleObj>
              </mc:Choice>
              <mc:Fallback>
                <p:oleObj name="Equation" r:id="rId3" imgW="1104421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590925"/>
                        <a:ext cx="2998788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14350" y="4975225"/>
          <a:ext cx="389572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Equation" r:id="rId5" imgW="1434477" imgH="355446" progId="Equation.3">
                  <p:embed/>
                </p:oleObj>
              </mc:Choice>
              <mc:Fallback>
                <p:oleObj name="Equation" r:id="rId5" imgW="1434477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975225"/>
                        <a:ext cx="3895725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14350" y="2368550"/>
          <a:ext cx="17732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Equation" r:id="rId7" imgW="723586" imgH="342751" progId="Equation.3">
                  <p:embed/>
                </p:oleObj>
              </mc:Choice>
              <mc:Fallback>
                <p:oleObj name="Equation" r:id="rId7" imgW="723586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368550"/>
                        <a:ext cx="17732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47675" y="1365250"/>
            <a:ext cx="2851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folHlink"/>
                </a:solidFill>
                <a:latin typeface="Verdana" pitchFamily="34" charset="0"/>
                <a:cs typeface="Arial" charset="0"/>
              </a:rPr>
              <a:t>Discrete case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949825" y="2368550"/>
          <a:ext cx="195897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Equation" r:id="rId9" imgW="800100" imgH="279400" progId="Equation.3">
                  <p:embed/>
                </p:oleObj>
              </mc:Choice>
              <mc:Fallback>
                <p:oleObj name="Equation" r:id="rId9" imgW="8001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2368550"/>
                        <a:ext cx="1958975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876800" y="1365250"/>
            <a:ext cx="34591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folHlink"/>
                </a:solidFill>
                <a:latin typeface="Verdana" pitchFamily="34" charset="0"/>
                <a:cs typeface="Arial" charset="0"/>
              </a:rPr>
              <a:t>Continuous case</a:t>
            </a: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949825" y="4975225"/>
          <a:ext cx="410368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Equation" r:id="rId11" imgW="1511300" imgH="279400" progId="Equation.3">
                  <p:embed/>
                </p:oleObj>
              </mc:Choice>
              <mc:Fallback>
                <p:oleObj name="Equation" r:id="rId11" imgW="15113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4975225"/>
                        <a:ext cx="410368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4949825" y="3590925"/>
          <a:ext cx="32067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5" name="Equation" r:id="rId13" imgW="1180588" imgH="279279" progId="Equation.3">
                  <p:embed/>
                </p:oleObj>
              </mc:Choice>
              <mc:Fallback>
                <p:oleObj name="Equation" r:id="rId13" imgW="1180588" imgH="27927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3590925"/>
                        <a:ext cx="320675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932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112713"/>
            <a:ext cx="8429625" cy="13049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mtClean="0"/>
              <a:t>Rules of Probability: Marginalization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Rule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Marginalization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FE22737-622C-4B9B-93EB-8CD32271F853}" type="slidenum">
              <a:rPr lang="en-US" sz="1400" i="0" smtClean="0"/>
              <a:pPr/>
              <a:t>18</a:t>
            </a:fld>
            <a:endParaRPr lang="en-US" sz="1400" i="0" smtClean="0"/>
          </a:p>
        </p:txBody>
      </p:sp>
      <p:graphicFrame>
        <p:nvGraphicFramePr>
          <p:cNvPr id="21509" name="Object 1028"/>
          <p:cNvGraphicFramePr>
            <a:graphicFrameLocks noChangeAspect="1"/>
          </p:cNvGraphicFramePr>
          <p:nvPr/>
        </p:nvGraphicFramePr>
        <p:xfrm>
          <a:off x="1258888" y="2803525"/>
          <a:ext cx="68659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3" imgW="2457540" imgH="133440" progId="Equation.3">
                  <p:embed/>
                </p:oleObj>
              </mc:Choice>
              <mc:Fallback>
                <p:oleObj name="Equation" r:id="rId3" imgW="245754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803525"/>
                        <a:ext cx="686593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029"/>
          <p:cNvGraphicFramePr>
            <a:graphicFrameLocks noChangeAspect="1"/>
          </p:cNvGraphicFramePr>
          <p:nvPr/>
        </p:nvGraphicFramePr>
        <p:xfrm>
          <a:off x="1733550" y="5716588"/>
          <a:ext cx="41417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5" imgW="1457460" imgH="133440" progId="Equation.3">
                  <p:embed/>
                </p:oleObj>
              </mc:Choice>
              <mc:Fallback>
                <p:oleObj name="Equation" r:id="rId5" imgW="145746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716588"/>
                        <a:ext cx="414178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1031"/>
          <p:cNvGraphicFramePr>
            <a:graphicFrameLocks noChangeAspect="1"/>
          </p:cNvGraphicFramePr>
          <p:nvPr/>
        </p:nvGraphicFramePr>
        <p:xfrm>
          <a:off x="1874838" y="4543425"/>
          <a:ext cx="35655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quation" r:id="rId7" imgW="1085940" imgH="362040" progId="Equation.3">
                  <p:embed/>
                </p:oleObj>
              </mc:Choice>
              <mc:Fallback>
                <p:oleObj name="Equation" r:id="rId7" imgW="1085940" imgH="362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4543425"/>
                        <a:ext cx="3565525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Text Box 1032"/>
          <p:cNvSpPr txBox="1">
            <a:spLocks noChangeArrowheads="1"/>
          </p:cNvSpPr>
          <p:nvPr/>
        </p:nvSpPr>
        <p:spPr bwMode="auto">
          <a:xfrm>
            <a:off x="230188" y="5754688"/>
            <a:ext cx="130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/>
              <a:t>X</a:t>
            </a:r>
            <a:r>
              <a:rPr lang="en-US" sz="2400" i="0"/>
              <a:t> binary:</a:t>
            </a:r>
          </a:p>
        </p:txBody>
      </p:sp>
    </p:spTree>
    <p:extLst>
      <p:ext uri="{BB962C8B-B14F-4D97-AF65-F5344CB8AC3E}">
        <p14:creationId xmlns:p14="http://schemas.microsoft.com/office/powerpoint/2010/main" val="3199857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Gaussian, Mean and Variance</a:t>
            </a:r>
            <a:endParaRPr lang="en-US"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6200" y="4953000"/>
            <a:ext cx="2310248" cy="92333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m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481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>
          <a:xfrm>
            <a:off x="473075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Axioms of Probability Theory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593725" y="1049338"/>
            <a:ext cx="8550275" cy="47990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smtClean="0"/>
              <a:t>Pr</a:t>
            </a:r>
            <a:r>
              <a:rPr lang="en-US" sz="2400" i="1" smtClean="0"/>
              <a:t>(A)</a:t>
            </a:r>
            <a:r>
              <a:rPr lang="en-US" sz="2400" smtClean="0"/>
              <a:t> denotes probability that proposition </a:t>
            </a:r>
            <a:r>
              <a:rPr lang="en-US" sz="2400" i="1" smtClean="0"/>
              <a:t>A</a:t>
            </a:r>
            <a:r>
              <a:rPr lang="en-US" sz="2400" smtClean="0"/>
              <a:t> is true. (</a:t>
            </a:r>
            <a:r>
              <a:rPr lang="en-US" sz="2400" smtClean="0">
                <a:solidFill>
                  <a:srgbClr val="FF0000"/>
                </a:solidFill>
              </a:rPr>
              <a:t>A is also called event, or random variable).</a:t>
            </a:r>
          </a:p>
          <a:p>
            <a:pPr marL="0" indent="0" eaLnBrk="1" hangingPunct="1">
              <a:buFontTx/>
              <a:buAutoNum type="arabicPeriod"/>
            </a:pPr>
            <a:endParaRPr lang="en-US" smtClean="0"/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</a:t>
            </a:r>
          </a:p>
          <a:p>
            <a:pPr marL="0" indent="0" eaLnBrk="1" hangingPunct="1">
              <a:buFontTx/>
              <a:buAutoNum type="arabicPeriod"/>
            </a:pPr>
            <a:r>
              <a:rPr lang="en-US" smtClean="0"/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457325" y="2441575"/>
          <a:ext cx="24431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3" imgW="812447" imgH="203112" progId="Equation.3">
                  <p:embed/>
                </p:oleObj>
              </mc:Choice>
              <mc:Fallback>
                <p:oleObj name="Equation" r:id="rId3" imgW="81244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441575"/>
                        <a:ext cx="244316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420813" y="3476625"/>
          <a:ext cx="2327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5" imgW="774364" imgH="203112" progId="Equation.3">
                  <p:embed/>
                </p:oleObj>
              </mc:Choice>
              <mc:Fallback>
                <p:oleObj name="Equation" r:id="rId5" imgW="77436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3476625"/>
                        <a:ext cx="2327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438275" y="4524375"/>
          <a:ext cx="7024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7" imgW="2336800" imgH="203200" progId="Equation.3">
                  <p:embed/>
                </p:oleObj>
              </mc:Choice>
              <mc:Fallback>
                <p:oleObj name="Equation" r:id="rId7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4524375"/>
                        <a:ext cx="70246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168900" y="3460750"/>
          <a:ext cx="25828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9" imgW="863225" imgH="203112" progId="Equation.3">
                  <p:embed/>
                </p:oleObj>
              </mc:Choice>
              <mc:Fallback>
                <p:oleObj name="Equation" r:id="rId9" imgW="863225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460750"/>
                        <a:ext cx="2582863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737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Gaussian (normal) distributions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63E52D-81E0-4281-B271-90BB5B9C53D5}" type="slidenum">
              <a:rPr lang="en-US" sz="1400" i="0" smtClean="0"/>
              <a:pPr/>
              <a:t>20</a:t>
            </a:fld>
            <a:endParaRPr lang="en-US" sz="1400" i="0" smtClean="0"/>
          </a:p>
        </p:txBody>
      </p:sp>
      <p:graphicFrame>
        <p:nvGraphicFramePr>
          <p:cNvPr id="22532" name="Object 3"/>
          <p:cNvGraphicFramePr>
            <a:graphicFrameLocks noChangeAspect="1"/>
          </p:cNvGraphicFramePr>
          <p:nvPr/>
        </p:nvGraphicFramePr>
        <p:xfrm>
          <a:off x="533400" y="1828800"/>
          <a:ext cx="4343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3" imgW="2006600" imgH="482600" progId="Equation.3">
                  <p:embed/>
                </p:oleObj>
              </mc:Choice>
              <mc:Fallback>
                <p:oleObj name="Equation" r:id="rId3" imgW="20066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4343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AutoShape 4"/>
          <p:cNvSpPr>
            <a:spLocks/>
          </p:cNvSpPr>
          <p:nvPr/>
        </p:nvSpPr>
        <p:spPr bwMode="auto">
          <a:xfrm rot="-5395663">
            <a:off x="3161507" y="1258093"/>
            <a:ext cx="76200" cy="3351213"/>
          </a:xfrm>
          <a:prstGeom prst="leftBrace">
            <a:avLst>
              <a:gd name="adj1" fmla="val 366493"/>
              <a:gd name="adj2" fmla="val 52644"/>
            </a:avLst>
          </a:prstGeom>
          <a:noFill/>
          <a:ln w="38100" cap="sq">
            <a:solidFill>
              <a:schemeClr val="tx1"/>
            </a:solidFill>
            <a:round/>
            <a:headEnd type="none" w="med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2895600" y="2971800"/>
            <a:ext cx="947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med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dirty="0"/>
              <a:t>N(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, </a:t>
            </a:r>
            <a:r>
              <a:rPr lang="en-US" dirty="0">
                <a:latin typeface="Symbol" pitchFamily="18" charset="2"/>
              </a:rPr>
              <a:t>s</a:t>
            </a:r>
            <a:r>
              <a:rPr lang="en-US" dirty="0"/>
              <a:t>)</a:t>
            </a:r>
          </a:p>
        </p:txBody>
      </p:sp>
      <p:grpSp>
        <p:nvGrpSpPr>
          <p:cNvPr id="414732" name="Group 12"/>
          <p:cNvGrpSpPr>
            <a:grpSpLocks/>
          </p:cNvGrpSpPr>
          <p:nvPr/>
        </p:nvGrpSpPr>
        <p:grpSpPr bwMode="auto">
          <a:xfrm>
            <a:off x="981075" y="3892550"/>
            <a:ext cx="3455988" cy="2965450"/>
            <a:chOff x="618" y="2452"/>
            <a:chExt cx="2177" cy="1868"/>
          </a:xfrm>
        </p:grpSpPr>
        <p:pic>
          <p:nvPicPr>
            <p:cNvPr id="22540" name="Picture 6" descr="C:\u\koller\Favorites\gauss1.1.t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5" t="61247" r="33392" b="8070"/>
            <a:stretch>
              <a:fillRect/>
            </a:stretch>
          </p:blipFill>
          <p:spPr bwMode="auto">
            <a:xfrm>
              <a:off x="618" y="2452"/>
              <a:ext cx="2177" cy="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1" name="Text Box 7"/>
            <p:cNvSpPr txBox="1">
              <a:spLocks noChangeArrowheads="1"/>
            </p:cNvSpPr>
            <p:nvPr/>
          </p:nvSpPr>
          <p:spPr bwMode="auto">
            <a:xfrm>
              <a:off x="919" y="3993"/>
              <a:ext cx="141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sz="2800" dirty="0"/>
                <a:t>different </a:t>
              </a:r>
              <a:r>
                <a:rPr lang="en-US" sz="2800" dirty="0">
                  <a:solidFill>
                    <a:srgbClr val="FF0000"/>
                  </a:solidFill>
                </a:rPr>
                <a:t>mean</a:t>
              </a:r>
            </a:p>
          </p:txBody>
        </p:sp>
      </p:grpSp>
      <p:pic>
        <p:nvPicPr>
          <p:cNvPr id="414729" name="Picture 9" descr="C:\u\koller\Favorites\gauss0.1.t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9" t="61502" r="33333" b="8070"/>
          <a:stretch>
            <a:fillRect/>
          </a:stretch>
        </p:blipFill>
        <p:spPr bwMode="auto">
          <a:xfrm>
            <a:off x="4953000" y="1219200"/>
            <a:ext cx="35052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4733" name="Group 13"/>
          <p:cNvGrpSpPr>
            <a:grpSpLocks/>
          </p:cNvGrpSpPr>
          <p:nvPr/>
        </p:nvGrpSpPr>
        <p:grpSpPr bwMode="auto">
          <a:xfrm>
            <a:off x="4922838" y="3851275"/>
            <a:ext cx="3505200" cy="3006725"/>
            <a:chOff x="3101" y="2426"/>
            <a:chExt cx="2208" cy="1894"/>
          </a:xfrm>
        </p:grpSpPr>
        <p:sp>
          <p:nvSpPr>
            <p:cNvPr id="22538" name="Text Box 8"/>
            <p:cNvSpPr txBox="1">
              <a:spLocks noChangeArrowheads="1"/>
            </p:cNvSpPr>
            <p:nvPr/>
          </p:nvSpPr>
          <p:spPr bwMode="auto">
            <a:xfrm>
              <a:off x="3360" y="3993"/>
              <a:ext cx="171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sz="2800" dirty="0"/>
                <a:t>different </a:t>
              </a:r>
              <a:r>
                <a:rPr lang="en-US" sz="2800" dirty="0">
                  <a:solidFill>
                    <a:srgbClr val="FF0000"/>
                  </a:solidFill>
                </a:rPr>
                <a:t>variance</a:t>
              </a:r>
            </a:p>
          </p:txBody>
        </p:sp>
        <p:pic>
          <p:nvPicPr>
            <p:cNvPr id="22539" name="Picture 10" descr="C:\u\koller\Favorites\gauss0.4.t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52" t="61131" r="33797" b="8070"/>
            <a:stretch>
              <a:fillRect/>
            </a:stretch>
          </p:blipFill>
          <p:spPr bwMode="auto">
            <a:xfrm>
              <a:off x="3101" y="2426"/>
              <a:ext cx="2208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5314" y="914400"/>
            <a:ext cx="2310248" cy="92333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m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351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4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92427-9AC5-418F-9A5A-5D316251616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876800" y="3975100"/>
            <a:ext cx="3962400" cy="2728913"/>
            <a:chOff x="3072" y="2304"/>
            <a:chExt cx="2496" cy="1719"/>
          </a:xfrm>
          <a:solidFill>
            <a:srgbClr val="FFFF00"/>
          </a:solidFill>
        </p:grpSpPr>
        <p:pic>
          <p:nvPicPr>
            <p:cNvPr id="5" name="Picture 12" descr="C:\u\koller\Favorites\gauss2d2.t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92" t="70819" r="41354" b="10667"/>
            <a:stretch>
              <a:fillRect/>
            </a:stretch>
          </p:blipFill>
          <p:spPr bwMode="auto">
            <a:xfrm>
              <a:off x="3072" y="2304"/>
              <a:ext cx="2496" cy="134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 14"/>
            <p:cNvSpPr>
              <a:spLocks noChangeArrowheads="1"/>
            </p:cNvSpPr>
            <p:nvPr/>
          </p:nvSpPr>
          <p:spPr bwMode="auto">
            <a:xfrm>
              <a:off x="3984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4032" y="3696"/>
              <a:ext cx="253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X</a:t>
              </a:r>
            </a:p>
          </p:txBody>
        </p:sp>
        <p:sp>
          <p:nvSpPr>
            <p:cNvPr id="8" name="Oval 16"/>
            <p:cNvSpPr>
              <a:spLocks noChangeArrowheads="1"/>
            </p:cNvSpPr>
            <p:nvPr/>
          </p:nvSpPr>
          <p:spPr bwMode="auto">
            <a:xfrm>
              <a:off x="4560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4620" y="3696"/>
              <a:ext cx="241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Y</a:t>
              </a:r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4320" y="3840"/>
              <a:ext cx="240" cy="0"/>
            </a:xfrm>
            <a:prstGeom prst="line">
              <a:avLst/>
            </a:prstGeom>
            <a:grpFill/>
            <a:ln w="38100" cap="sq">
              <a:solidFill>
                <a:schemeClr val="tx1"/>
              </a:solidFill>
              <a:round/>
              <a:headEnd type="none" w="med" len="sm"/>
              <a:tailEnd type="stealth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598488" y="3984625"/>
            <a:ext cx="4038600" cy="2728913"/>
            <a:chOff x="384" y="2304"/>
            <a:chExt cx="2544" cy="1719"/>
          </a:xfrm>
          <a:solidFill>
            <a:srgbClr val="FFFF00"/>
          </a:solidFill>
        </p:grpSpPr>
        <p:pic>
          <p:nvPicPr>
            <p:cNvPr id="12" name="Picture 11" descr="C:\u\koller\Favorites\gauss2d1.t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69" t="71162" r="40981" b="10297"/>
            <a:stretch>
              <a:fillRect/>
            </a:stretch>
          </p:blipFill>
          <p:spPr bwMode="auto">
            <a:xfrm>
              <a:off x="384" y="2304"/>
              <a:ext cx="2544" cy="136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Oval 19"/>
            <p:cNvSpPr>
              <a:spLocks noChangeArrowheads="1"/>
            </p:cNvSpPr>
            <p:nvPr/>
          </p:nvSpPr>
          <p:spPr bwMode="auto">
            <a:xfrm>
              <a:off x="1248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1296" y="3696"/>
              <a:ext cx="253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smtClean="0"/>
                <a:t>X</a:t>
              </a:r>
            </a:p>
          </p:txBody>
        </p:sp>
        <p:sp>
          <p:nvSpPr>
            <p:cNvPr id="15" name="Oval 21"/>
            <p:cNvSpPr>
              <a:spLocks noChangeArrowheads="1"/>
            </p:cNvSpPr>
            <p:nvPr/>
          </p:nvSpPr>
          <p:spPr bwMode="auto">
            <a:xfrm>
              <a:off x="1824" y="3696"/>
              <a:ext cx="336" cy="288"/>
            </a:xfrm>
            <a:prstGeom prst="ellipse">
              <a:avLst/>
            </a:prstGeom>
            <a:grpFill/>
            <a:ln w="28575" cap="sq">
              <a:solidFill>
                <a:schemeClr val="tx1"/>
              </a:solidFill>
              <a:round/>
              <a:headEnd type="none" w="med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1884" y="3696"/>
              <a:ext cx="241" cy="32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sq">
                  <a:solidFill>
                    <a:schemeClr val="tx1"/>
                  </a:solidFill>
                  <a:miter lim="800000"/>
                  <a:headEnd type="none" w="med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>
                <a:defRPr/>
              </a:pPr>
              <a:r>
                <a:rPr lang="en-US" sz="2800" dirty="0" smtClean="0"/>
                <a:t>Y</a:t>
              </a:r>
            </a:p>
          </p:txBody>
        </p:sp>
      </p:grpSp>
      <p:sp>
        <p:nvSpPr>
          <p:cNvPr id="2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mtClean="0"/>
              <a:t>Gaussian networks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568825" y="1565275"/>
            <a:ext cx="4051300" cy="13731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i="0"/>
              <a:t>Each variable is a linear function of its parents, </a:t>
            </a:r>
          </a:p>
          <a:p>
            <a:pPr algn="ctr"/>
            <a:r>
              <a:rPr lang="en-US" sz="2800" i="0"/>
              <a:t>with Gaussian noise</a:t>
            </a:r>
            <a:endParaRPr lang="en-US" i="0"/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255588" y="3295650"/>
            <a:ext cx="5146675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i="0"/>
              <a:t>Joint probability density functions: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70" t="37281" r="47292" b="45659"/>
          <a:stretch/>
        </p:blipFill>
        <p:spPr bwMode="auto">
          <a:xfrm>
            <a:off x="13535" y="1246271"/>
            <a:ext cx="3817630" cy="1692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00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Reverend Thomas Bayes</a:t>
            </a:r>
            <a:br>
              <a:rPr lang="en-US" sz="4000" smtClean="0"/>
            </a:br>
            <a:r>
              <a:rPr lang="en-US" sz="4000" smtClean="0"/>
              <a:t>(1702-1761)</a:t>
            </a:r>
          </a:p>
        </p:txBody>
      </p:sp>
      <p:pic>
        <p:nvPicPr>
          <p:cNvPr id="26627" name="Picture 5" descr="bay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133600"/>
            <a:ext cx="3757613" cy="4038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1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495800" y="1981200"/>
            <a:ext cx="46482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Clergyman and mathematician who first </a:t>
            </a:r>
            <a:r>
              <a:rPr lang="en-US" smtClean="0">
                <a:solidFill>
                  <a:srgbClr val="FF0000"/>
                </a:solidFill>
              </a:rPr>
              <a:t>used probability inductively.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These researches established a mathematical basis for probability inference</a:t>
            </a:r>
          </a:p>
        </p:txBody>
      </p:sp>
    </p:spTree>
    <p:extLst>
      <p:ext uri="{BB962C8B-B14F-4D97-AF65-F5344CB8AC3E}">
        <p14:creationId xmlns:p14="http://schemas.microsoft.com/office/powerpoint/2010/main" val="42821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Bayes Rule</a:t>
            </a:r>
          </a:p>
        </p:txBody>
      </p:sp>
      <p:graphicFrame>
        <p:nvGraphicFramePr>
          <p:cNvPr id="27652" name="Object 5"/>
          <p:cNvGraphicFramePr>
            <a:graphicFrameLocks noChangeAspect="1"/>
          </p:cNvGraphicFramePr>
          <p:nvPr/>
        </p:nvGraphicFramePr>
        <p:xfrm>
          <a:off x="785813" y="2417763"/>
          <a:ext cx="70754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2533680" imgH="133440" progId="Equation.3">
                  <p:embed/>
                </p:oleObj>
              </mc:Choice>
              <mc:Fallback>
                <p:oleObj name="Equation" r:id="rId3" imgW="25336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417763"/>
                        <a:ext cx="70754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2216150" y="3983038"/>
            <a:ext cx="4584700" cy="1198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4" name="Object 7"/>
          <p:cNvGraphicFramePr>
            <a:graphicFrameLocks noChangeAspect="1"/>
          </p:cNvGraphicFramePr>
          <p:nvPr/>
        </p:nvGraphicFramePr>
        <p:xfrm>
          <a:off x="2293938" y="4011613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5" imgW="1571670" imgH="352335" progId="Equation.3">
                  <p:embed/>
                </p:oleObj>
              </mc:Choice>
              <mc:Fallback>
                <p:oleObj name="Equation" r:id="rId5" imgW="1571670" imgH="3523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4011613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25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609600" y="3496129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176" y="2206"/>
              <a:ext cx="768" cy="720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1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2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3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4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816398"/>
              </p:ext>
            </p:extLst>
          </p:nvPr>
        </p:nvGraphicFramePr>
        <p:xfrm>
          <a:off x="15478" y="76200"/>
          <a:ext cx="634444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Equation" r:id="rId11" imgW="2336800" imgH="203200" progId="Equation.3">
                  <p:embed/>
                </p:oleObj>
              </mc:Choice>
              <mc:Fallback>
                <p:oleObj name="Equation" r:id="rId11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" y="76200"/>
                        <a:ext cx="6344444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060887"/>
              </p:ext>
            </p:extLst>
          </p:nvPr>
        </p:nvGraphicFramePr>
        <p:xfrm>
          <a:off x="87313" y="533400"/>
          <a:ext cx="70754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Equation" r:id="rId13" imgW="2533680" imgH="133440" progId="Equation.3">
                  <p:embed/>
                </p:oleObj>
              </mc:Choice>
              <mc:Fallback>
                <p:oleObj name="Equation" r:id="rId13" imgW="2533680" imgH="133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533400"/>
                        <a:ext cx="707548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69308"/>
              </p:ext>
            </p:extLst>
          </p:nvPr>
        </p:nvGraphicFramePr>
        <p:xfrm>
          <a:off x="152400" y="990600"/>
          <a:ext cx="3733800" cy="974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7" name="Equation" r:id="rId15" imgW="1571670" imgH="352335" progId="Equation.3">
                  <p:embed/>
                </p:oleObj>
              </mc:Choice>
              <mc:Fallback>
                <p:oleObj name="Equation" r:id="rId15" imgW="1571670" imgH="3523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3733800" cy="974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H="1">
            <a:off x="3810000" y="2590800"/>
            <a:ext cx="1371600" cy="2514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371" y="2144486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100 People who smoke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14600" y="3266420"/>
            <a:ext cx="466272" cy="2049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9664" y="2743200"/>
            <a:ext cx="19812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People who smoke and have cancer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49086" y="2743200"/>
            <a:ext cx="1233714" cy="16369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63521" y="2085983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40 People who have cancer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2" y="4325488"/>
            <a:ext cx="111397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All people = 1000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87968" y="944157"/>
            <a:ext cx="28194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10/40 = probability that you smoke if you have cancer = P(smoke/cancer)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987968" y="1496749"/>
            <a:ext cx="253727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10/100 = probability that you have cancer if you smoke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54650" y="3509880"/>
            <a:ext cx="3429000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(Cancer/Smoke) =</a:t>
            </a:r>
          </a:p>
          <a:p>
            <a:r>
              <a:rPr lang="en-US" sz="1400" dirty="0" smtClean="0"/>
              <a:t> P (smoke/Cancer)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P(smoke)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54650" y="4686281"/>
            <a:ext cx="27432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P(smoke) = 100/1000</a:t>
            </a:r>
          </a:p>
          <a:p>
            <a:r>
              <a:rPr lang="en-US" sz="1400" dirty="0" smtClean="0"/>
              <a:t>P(cancer) = 40/1000</a:t>
            </a:r>
          </a:p>
          <a:p>
            <a:r>
              <a:rPr lang="en-US" sz="1400" dirty="0" smtClean="0"/>
              <a:t>P(smoke/Cancer) = 10/40 = 25%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5586420"/>
            <a:ext cx="50292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000" dirty="0" err="1"/>
              <a:t>Prob</a:t>
            </a:r>
            <a:r>
              <a:rPr lang="en-US" sz="1000" dirty="0"/>
              <a:t>(Cancer/Smoke) </a:t>
            </a:r>
            <a:r>
              <a:rPr lang="en-US" sz="1000" dirty="0" smtClean="0"/>
              <a:t>= 10/40 </a:t>
            </a:r>
            <a:r>
              <a:rPr lang="en-US" sz="1000" dirty="0">
                <a:solidFill>
                  <a:srgbClr val="00B0F0"/>
                </a:solidFill>
              </a:rPr>
              <a:t>*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40/1000</a:t>
            </a:r>
            <a:r>
              <a:rPr lang="en-US" sz="1200" dirty="0" smtClean="0"/>
              <a:t>/</a:t>
            </a:r>
            <a:r>
              <a:rPr lang="en-US" sz="1000" dirty="0" smtClean="0"/>
              <a:t> 100 = 10/1000 </a:t>
            </a:r>
            <a:r>
              <a:rPr lang="en-US" sz="1400" b="1" dirty="0" smtClean="0"/>
              <a:t>/</a:t>
            </a:r>
            <a:r>
              <a:rPr lang="en-US" sz="1000" dirty="0" smtClean="0"/>
              <a:t> 100 = 10/10,000 =/1000 = 0.1%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987968" y="2085984"/>
            <a:ext cx="2698832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1000-100 = 900 people who do not smoke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5909211" y="2481590"/>
            <a:ext cx="2976913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1000-40 = 960 people who do not  have cancer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68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609600" y="1917700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176" y="2206"/>
              <a:ext cx="768" cy="720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86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87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88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89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3" name="Straight Arrow Connector 2"/>
          <p:cNvCxnSpPr/>
          <p:nvPr/>
        </p:nvCxnSpPr>
        <p:spPr>
          <a:xfrm flipH="1">
            <a:off x="3810000" y="1012371"/>
            <a:ext cx="1371600" cy="2514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371" y="566057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100 People who smoke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14600" y="1687991"/>
            <a:ext cx="466272" cy="2049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9664" y="1164771"/>
            <a:ext cx="19812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People who smoke and have cancer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49086" y="1164771"/>
            <a:ext cx="1233714" cy="16369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63521" y="507554"/>
            <a:ext cx="1981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40 People who have cancer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2" y="2747059"/>
            <a:ext cx="111397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All people = 1000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87968" y="51528"/>
            <a:ext cx="28194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10/40 = probability that you smoke if you have cancer = P(smoke/cancer)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987968" y="604120"/>
            <a:ext cx="253727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10/100 = probability that you have cancer if you smoke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54650" y="1931451"/>
            <a:ext cx="3429000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(Cancer/Smoke) =</a:t>
            </a:r>
          </a:p>
          <a:p>
            <a:r>
              <a:rPr lang="en-US" sz="1400" dirty="0" smtClean="0"/>
              <a:t> P (smoke/Cancer)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P(smoke)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54650" y="3107852"/>
            <a:ext cx="27432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P(smoke) = 100/1000</a:t>
            </a:r>
          </a:p>
          <a:p>
            <a:r>
              <a:rPr lang="en-US" sz="1400" dirty="0" smtClean="0"/>
              <a:t>P(cancer) = 40/1000</a:t>
            </a:r>
          </a:p>
          <a:p>
            <a:r>
              <a:rPr lang="en-US" sz="1400" dirty="0" smtClean="0"/>
              <a:t>P(smoke/Cancer) = 10/40 = 25%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4007991"/>
            <a:ext cx="5029200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000" dirty="0" err="1"/>
              <a:t>Prob</a:t>
            </a:r>
            <a:r>
              <a:rPr lang="en-US" sz="1000" dirty="0"/>
              <a:t>(Cancer/Smoke) </a:t>
            </a:r>
            <a:r>
              <a:rPr lang="en-US" sz="1000" dirty="0" smtClean="0"/>
              <a:t>= 10/40 </a:t>
            </a:r>
            <a:r>
              <a:rPr lang="en-US" sz="1000" dirty="0">
                <a:solidFill>
                  <a:srgbClr val="00B0F0"/>
                </a:solidFill>
              </a:rPr>
              <a:t>*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40/1000</a:t>
            </a:r>
            <a:r>
              <a:rPr lang="en-US" sz="1200" dirty="0" smtClean="0"/>
              <a:t>/</a:t>
            </a:r>
            <a:r>
              <a:rPr lang="en-US" sz="1000" dirty="0" smtClean="0"/>
              <a:t> 100 = 10/1000 </a:t>
            </a:r>
            <a:r>
              <a:rPr lang="en-US" sz="1400" b="1" dirty="0" smtClean="0"/>
              <a:t>/</a:t>
            </a:r>
            <a:r>
              <a:rPr lang="en-US" sz="1000" dirty="0" smtClean="0"/>
              <a:t> 100 = 10/10,000 = 1/1000 = 0.1%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5987968" y="1193355"/>
            <a:ext cx="2698832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1000-100 = 900 people who do not smoke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5909211" y="1588961"/>
            <a:ext cx="2976913" cy="261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1000-40 = 960 people who do not  have cancer</a:t>
            </a:r>
            <a:endParaRPr lang="en-US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368299" y="5486400"/>
            <a:ext cx="4485821" cy="1046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 = smoke, H = cancer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Prob</a:t>
            </a:r>
            <a:r>
              <a:rPr lang="en-US" sz="1400" dirty="0" smtClean="0"/>
              <a:t>(Cancer/Not Smoke) =</a:t>
            </a:r>
          </a:p>
          <a:p>
            <a:r>
              <a:rPr lang="en-US" sz="1400" dirty="0" smtClean="0"/>
              <a:t> P (Not smoke/Cancer) * P (Cancer) </a:t>
            </a:r>
            <a:r>
              <a:rPr lang="en-US" sz="2000" dirty="0" smtClean="0"/>
              <a:t>/</a:t>
            </a:r>
            <a:r>
              <a:rPr lang="en-US" sz="1400" dirty="0" smtClean="0"/>
              <a:t> P(Not smoke)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197268" y="5410200"/>
            <a:ext cx="4688856" cy="6155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Prob</a:t>
            </a:r>
            <a:r>
              <a:rPr lang="en-US" sz="1400" dirty="0" smtClean="0"/>
              <a:t>(Cancer/Not smoke) = 30/40 * 40/100 </a:t>
            </a:r>
            <a:r>
              <a:rPr lang="en-US" b="1" dirty="0" smtClean="0"/>
              <a:t>/ </a:t>
            </a:r>
            <a:r>
              <a:rPr lang="en-US" sz="1600" dirty="0" smtClean="0"/>
              <a:t>900 = 30/100*900 = 30 / 90,000 = 1/3,000 = 0.03 %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146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31D3E471-A87F-42C6-B0BD-3F21C29C7CA6}" type="slidenum">
              <a:rPr lang="en-US" sz="1000" smtClean="0"/>
              <a:pPr algn="l"/>
              <a:t>26</a:t>
            </a:fld>
            <a:endParaRPr lang="en-US" sz="10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11238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Bayes’ Theorem with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8463" y="1169988"/>
            <a:ext cx="8229600" cy="5219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In the setting of diagnostic/evidential reasoning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Know prior probability of hypothesis	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1800" i="1" dirty="0" smtClean="0"/>
              <a:t>		      </a:t>
            </a:r>
            <a:r>
              <a:rPr lang="en-US" sz="1800" dirty="0" smtClean="0"/>
              <a:t>conditional probability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Want to compute the </a:t>
            </a:r>
            <a:r>
              <a:rPr lang="en-US" sz="1800" b="1" dirty="0" smtClean="0">
                <a:solidFill>
                  <a:schemeClr val="accent2"/>
                </a:solidFill>
              </a:rPr>
              <a:t>posterior probability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Bayes’ theorem (formula 1):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If the purpose is to find which of the n hypotheses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is more plausible given    , then </a:t>
            </a:r>
            <a:r>
              <a:rPr lang="en-US" sz="2400" dirty="0" smtClean="0">
                <a:solidFill>
                  <a:srgbClr val="00B0F0"/>
                </a:solidFill>
              </a:rPr>
              <a:t>we can ignore the denominator </a:t>
            </a:r>
            <a:r>
              <a:rPr lang="en-US" sz="2400" dirty="0" smtClean="0"/>
              <a:t>and  </a:t>
            </a:r>
            <a:r>
              <a:rPr lang="en-US" sz="2400" dirty="0" smtClean="0">
                <a:solidFill>
                  <a:srgbClr val="FF0000"/>
                </a:solidFill>
              </a:rPr>
              <a:t>rank them</a:t>
            </a:r>
            <a:r>
              <a:rPr lang="en-US" sz="2400" dirty="0" smtClean="0"/>
              <a:t>, use </a:t>
            </a:r>
            <a:r>
              <a:rPr lang="en-US" sz="2400" b="1" i="1" dirty="0" smtClean="0">
                <a:solidFill>
                  <a:srgbClr val="FF0000"/>
                </a:solidFill>
              </a:rPr>
              <a:t>relative likelihood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895475" y="1527175"/>
          <a:ext cx="6815138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6" name="Equation" r:id="rId3" imgW="3479800" imgH="736600" progId="Equation.3">
                  <p:embed/>
                </p:oleObj>
              </mc:Choice>
              <mc:Fallback>
                <p:oleObj name="Equation" r:id="rId3" imgW="34798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527175"/>
                        <a:ext cx="6815138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2171700" y="1900238"/>
            <a:ext cx="1271588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>
            <a:off x="3557588" y="19288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686175" y="1928813"/>
            <a:ext cx="9715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083931"/>
              </p:ext>
            </p:extLst>
          </p:nvPr>
        </p:nvGraphicFramePr>
        <p:xfrm>
          <a:off x="4419600" y="4267200"/>
          <a:ext cx="42449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7" name="Equation" r:id="rId5" imgW="2425700" imgH="241300" progId="Equation.3">
                  <p:embed/>
                </p:oleObj>
              </mc:Choice>
              <mc:Fallback>
                <p:oleObj name="Equation" r:id="rId5" imgW="2425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67200"/>
                        <a:ext cx="4244975" cy="4222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2"/>
          <p:cNvGraphicFramePr>
            <a:graphicFrameLocks noChangeAspect="1"/>
          </p:cNvGraphicFramePr>
          <p:nvPr/>
        </p:nvGraphicFramePr>
        <p:xfrm>
          <a:off x="7016750" y="4729163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8" name="Equation" r:id="rId7" imgW="634725" imgH="228501" progId="Equation.3">
                  <p:embed/>
                </p:oleObj>
              </mc:Choice>
              <mc:Fallback>
                <p:oleObj name="Equation" r:id="rId7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729163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3"/>
          <p:cNvGraphicFramePr>
            <a:graphicFrameLocks noChangeAspect="1"/>
          </p:cNvGraphicFramePr>
          <p:nvPr/>
        </p:nvGraphicFramePr>
        <p:xfrm>
          <a:off x="1958975" y="6118225"/>
          <a:ext cx="35115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9" name="Equation" r:id="rId9" imgW="2006600" imgH="241300" progId="Equation.3">
                  <p:embed/>
                </p:oleObj>
              </mc:Choice>
              <mc:Fallback>
                <p:oleObj name="Equation" r:id="rId9" imgW="200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6118225"/>
                        <a:ext cx="35115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4"/>
          <p:cNvGraphicFramePr>
            <a:graphicFrameLocks noChangeAspect="1"/>
          </p:cNvGraphicFramePr>
          <p:nvPr/>
        </p:nvGraphicFramePr>
        <p:xfrm>
          <a:off x="6057900" y="309562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0" name="Equation" r:id="rId11" imgW="457200" imgH="228600" progId="Equation.3">
                  <p:embed/>
                </p:oleObj>
              </mc:Choice>
              <mc:Fallback>
                <p:oleObj name="Equation" r:id="rId11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09562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5"/>
          <p:cNvGraphicFramePr>
            <a:graphicFrameLocks noChangeAspect="1"/>
          </p:cNvGraphicFramePr>
          <p:nvPr/>
        </p:nvGraphicFramePr>
        <p:xfrm>
          <a:off x="6096000" y="3498850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1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98850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6"/>
          <p:cNvGraphicFramePr>
            <a:graphicFrameLocks noChangeAspect="1"/>
          </p:cNvGraphicFramePr>
          <p:nvPr/>
        </p:nvGraphicFramePr>
        <p:xfrm>
          <a:off x="1968500" y="1927225"/>
          <a:ext cx="11445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2" name="Equation" r:id="rId15" imgW="710891" imgH="241195" progId="Equation.3">
                  <p:embed/>
                </p:oleObj>
              </mc:Choice>
              <mc:Fallback>
                <p:oleObj name="Equation" r:id="rId15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1927225"/>
                        <a:ext cx="11445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21321"/>
              </p:ext>
            </p:extLst>
          </p:nvPr>
        </p:nvGraphicFramePr>
        <p:xfrm>
          <a:off x="6096000" y="386556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3" name="Equation" r:id="rId16" imgW="710891" imgH="241195" progId="Equation.3">
                  <p:embed/>
                </p:oleObj>
              </mc:Choice>
              <mc:Fallback>
                <p:oleObj name="Equation" r:id="rId16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86556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8"/>
          <p:cNvGraphicFramePr>
            <a:graphicFrameLocks noChangeAspect="1"/>
          </p:cNvGraphicFramePr>
          <p:nvPr/>
        </p:nvGraphicFramePr>
        <p:xfrm>
          <a:off x="3790950" y="1590675"/>
          <a:ext cx="7286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4" name="Equation" r:id="rId18" imgW="457200" imgH="228600" progId="Equation.3">
                  <p:embed/>
                </p:oleObj>
              </mc:Choice>
              <mc:Fallback>
                <p:oleObj name="Equation" r:id="rId18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590675"/>
                        <a:ext cx="7286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9" name="Object 19"/>
          <p:cNvGraphicFramePr>
            <a:graphicFrameLocks noChangeAspect="1"/>
          </p:cNvGraphicFramePr>
          <p:nvPr/>
        </p:nvGraphicFramePr>
        <p:xfrm>
          <a:off x="3644900" y="5194300"/>
          <a:ext cx="3778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5" name="Equation" r:id="rId19" imgW="215713" imgH="241091" progId="Equation.3">
                  <p:embed/>
                </p:oleObj>
              </mc:Choice>
              <mc:Fallback>
                <p:oleObj name="Equation" r:id="rId19" imgW="215713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94300"/>
                        <a:ext cx="3778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H="1">
            <a:off x="4860758" y="1764632"/>
            <a:ext cx="721895" cy="16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5342021" y="2743200"/>
            <a:ext cx="2406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4860758" y="3276600"/>
            <a:ext cx="115904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657725" y="3733800"/>
            <a:ext cx="13620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28687" idx="1"/>
          </p:cNvCxnSpPr>
          <p:nvPr/>
        </p:nvCxnSpPr>
        <p:spPr>
          <a:xfrm>
            <a:off x="5338762" y="4038600"/>
            <a:ext cx="757238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7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412" y="641684"/>
            <a:ext cx="8229600" cy="56197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          can be computed from                  and           , if we assume all hypotheses                are ME and EXH</a:t>
            </a:r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r>
              <a:rPr lang="en-US" sz="2400" dirty="0" smtClean="0"/>
              <a:t>Then we have </a:t>
            </a:r>
            <a:r>
              <a:rPr lang="en-US" sz="2400" dirty="0" smtClean="0">
                <a:solidFill>
                  <a:srgbClr val="FF0000"/>
                </a:solidFill>
              </a:rPr>
              <a:t>another version of Bayes’ theorem</a:t>
            </a:r>
            <a:r>
              <a:rPr lang="en-US" sz="2400" dirty="0" smtClean="0"/>
              <a:t>:</a:t>
            </a:r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where		          , the sum of 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 </a:t>
            </a:r>
            <a:r>
              <a:rPr lang="en-US" sz="2400" dirty="0" smtClean="0"/>
              <a:t>of all n hypotheses, is a </a:t>
            </a:r>
            <a:r>
              <a:rPr lang="en-US" sz="2400" dirty="0" smtClean="0">
                <a:solidFill>
                  <a:srgbClr val="00B050"/>
                </a:solidFill>
              </a:rPr>
              <a:t>normalization factor</a:t>
            </a:r>
          </a:p>
          <a:p>
            <a:pPr eaLnBrk="1" hangingPunct="1">
              <a:spcBef>
                <a:spcPct val="45000"/>
              </a:spcBef>
            </a:pPr>
            <a:endParaRPr lang="en-US" sz="2400" dirty="0" smtClean="0"/>
          </a:p>
        </p:txBody>
      </p:sp>
      <p:graphicFrame>
        <p:nvGraphicFramePr>
          <p:cNvPr id="2970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86583"/>
              </p:ext>
            </p:extLst>
          </p:nvPr>
        </p:nvGraphicFramePr>
        <p:xfrm>
          <a:off x="2667000" y="1066800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3" imgW="634725" imgH="228501" progId="Equation.3">
                  <p:embed/>
                </p:oleObj>
              </mc:Choice>
              <mc:Fallback>
                <p:oleObj name="Equation" r:id="rId3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66800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10"/>
          <p:cNvGraphicFramePr>
            <a:graphicFrameLocks noChangeAspect="1"/>
          </p:cNvGraphicFramePr>
          <p:nvPr/>
        </p:nvGraphicFramePr>
        <p:xfrm>
          <a:off x="1285875" y="1579563"/>
          <a:ext cx="4800600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5" imgW="2743200" imgH="1003300" progId="Equation.3">
                  <p:embed/>
                </p:oleObj>
              </mc:Choice>
              <mc:Fallback>
                <p:oleObj name="Equation" r:id="rId5" imgW="2743200" imgH="1003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579563"/>
                        <a:ext cx="4800600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61738"/>
              </p:ext>
            </p:extLst>
          </p:nvPr>
        </p:nvGraphicFramePr>
        <p:xfrm>
          <a:off x="1258888" y="3995738"/>
          <a:ext cx="57785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7" imgW="3302000" imgH="647700" progId="Equation.3">
                  <p:embed/>
                </p:oleObj>
              </mc:Choice>
              <mc:Fallback>
                <p:oleObj name="Equation" r:id="rId7" imgW="3302000" imgH="647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95738"/>
                        <a:ext cx="5778500" cy="11334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13"/>
          <p:cNvGraphicFramePr>
            <a:graphicFrameLocks noChangeAspect="1"/>
          </p:cNvGraphicFramePr>
          <p:nvPr/>
        </p:nvGraphicFramePr>
        <p:xfrm>
          <a:off x="1736725" y="5051425"/>
          <a:ext cx="23558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9" imgW="1346200" imgH="431800" progId="Equation.3">
                  <p:embed/>
                </p:oleObj>
              </mc:Choice>
              <mc:Fallback>
                <p:oleObj name="Equation" r:id="rId9" imgW="134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5051425"/>
                        <a:ext cx="235585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14"/>
          <p:cNvGraphicFramePr>
            <a:graphicFrameLocks noChangeAspect="1"/>
          </p:cNvGraphicFramePr>
          <p:nvPr/>
        </p:nvGraphicFramePr>
        <p:xfrm>
          <a:off x="758825" y="679450"/>
          <a:ext cx="777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11" imgW="444307" imgH="241195" progId="Equation.3">
                  <p:embed/>
                </p:oleObj>
              </mc:Choice>
              <mc:Fallback>
                <p:oleObj name="Equation" r:id="rId11" imgW="44430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679450"/>
                        <a:ext cx="7778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15"/>
          <p:cNvGraphicFramePr>
            <a:graphicFrameLocks noChangeAspect="1"/>
          </p:cNvGraphicFramePr>
          <p:nvPr/>
        </p:nvGraphicFramePr>
        <p:xfrm>
          <a:off x="4316413" y="68421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3" y="68421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6"/>
          <p:cNvGraphicFramePr>
            <a:graphicFrameLocks noChangeAspect="1"/>
          </p:cNvGraphicFramePr>
          <p:nvPr/>
        </p:nvGraphicFramePr>
        <p:xfrm>
          <a:off x="6176963" y="67627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15" imgW="457200" imgH="228600" progId="Equation.3">
                  <p:embed/>
                </p:oleObj>
              </mc:Choice>
              <mc:Fallback>
                <p:oleObj name="Equation" r:id="rId15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67627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</p:spTree>
    <p:extLst>
      <p:ext uri="{BB962C8B-B14F-4D97-AF65-F5344CB8AC3E}">
        <p14:creationId xmlns:p14="http://schemas.microsoft.com/office/powerpoint/2010/main" val="68588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070D4019-4414-4343-9297-9E722A4576FA}" type="slidenum">
              <a:rPr lang="en-US" sz="1000" smtClean="0"/>
              <a:pPr algn="l"/>
              <a:t>28</a:t>
            </a:fld>
            <a:endParaRPr lang="en-US" sz="10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54063"/>
          </a:xfrm>
          <a:solidFill>
            <a:srgbClr val="FFFF00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Naïve Bayesian Approach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033" y="857752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70C0"/>
                </a:solidFill>
              </a:rPr>
              <a:t>Knowledge base</a:t>
            </a:r>
            <a:r>
              <a:rPr lang="en-US" sz="26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endParaRPr lang="en-US" sz="2200" i="1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70C0"/>
                </a:solidFill>
              </a:rPr>
              <a:t>Case input</a:t>
            </a:r>
            <a:r>
              <a:rPr lang="en-US" sz="2600" dirty="0" smtClean="0"/>
              <a:t>: </a:t>
            </a:r>
          </a:p>
          <a:p>
            <a:pPr eaLnBrk="1" hangingPunct="1">
              <a:spcBef>
                <a:spcPct val="0"/>
              </a:spcBef>
            </a:pPr>
            <a:r>
              <a:rPr lang="en-US" sz="2600" dirty="0" smtClean="0"/>
              <a:t>Find the hypothesis      with the highest posterior probability</a:t>
            </a:r>
          </a:p>
          <a:p>
            <a:pPr eaLnBrk="1" hangingPunct="1"/>
            <a:r>
              <a:rPr lang="en-US" sz="2600" dirty="0" smtClean="0"/>
              <a:t>By Bayes’ theorem</a:t>
            </a:r>
          </a:p>
          <a:p>
            <a:pPr eaLnBrk="1" hangingPunct="1">
              <a:spcBef>
                <a:spcPct val="60000"/>
              </a:spcBef>
            </a:pPr>
            <a:r>
              <a:rPr lang="en-US" sz="2600" dirty="0" smtClean="0"/>
              <a:t>Assume all pieces of evidence are conditionally independent, given any hypothesis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784225" y="1223963"/>
          <a:ext cx="45767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6" name="Equation" r:id="rId3" imgW="2336800" imgH="228600" progId="Equation.3">
                  <p:embed/>
                </p:oleObj>
              </mc:Choice>
              <mc:Fallback>
                <p:oleObj name="Equation" r:id="rId3" imgW="233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1223963"/>
                        <a:ext cx="45767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765175" y="1619250"/>
          <a:ext cx="43767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7" name="Equation" r:id="rId5" imgW="2235200" imgH="228600" progId="Equation.3">
                  <p:embed/>
                </p:oleObj>
              </mc:Choice>
              <mc:Fallback>
                <p:oleObj name="Equation" r:id="rId5" imgW="2235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1619250"/>
                        <a:ext cx="437673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239838" y="1973263"/>
          <a:ext cx="716121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Equation" r:id="rId7" imgW="3657600" imgH="241300" progId="Equation.3">
                  <p:embed/>
                </p:oleObj>
              </mc:Choice>
              <mc:Fallback>
                <p:oleObj name="Equation" r:id="rId7" imgW="3657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1973263"/>
                        <a:ext cx="7161212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781050" y="2359025"/>
          <a:ext cx="71374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9" imgW="3644900" imgH="241300" progId="Equation.3">
                  <p:embed/>
                </p:oleObj>
              </mc:Choice>
              <mc:Fallback>
                <p:oleObj name="Equation" r:id="rId9" imgW="3644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359025"/>
                        <a:ext cx="71374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373438" y="3338513"/>
          <a:ext cx="5969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0" name="Equation" r:id="rId11" imgW="304668" imgH="228501" progId="Equation.3">
                  <p:embed/>
                </p:oleObj>
              </mc:Choice>
              <mc:Fallback>
                <p:oleObj name="Equation" r:id="rId11" imgW="30466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3338513"/>
                        <a:ext cx="5969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2379663" y="2976563"/>
          <a:ext cx="10493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1" name="Equation" r:id="rId13" imgW="571252" imgH="228501" progId="Equation.3">
                  <p:embed/>
                </p:oleObj>
              </mc:Choice>
              <mc:Fallback>
                <p:oleObj name="Equation" r:id="rId13" imgW="57125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2976563"/>
                        <a:ext cx="1049337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300288" y="3762375"/>
          <a:ext cx="18907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2" name="Equation" r:id="rId15" imgW="1066800" imgH="228600" progId="Equation.3">
                  <p:embed/>
                </p:oleObj>
              </mc:Choice>
              <mc:Fallback>
                <p:oleObj name="Equation" r:id="rId15" imgW="106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762375"/>
                        <a:ext cx="18907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3"/>
          <p:cNvGraphicFramePr>
            <a:graphicFrameLocks noChangeAspect="1"/>
          </p:cNvGraphicFramePr>
          <p:nvPr/>
        </p:nvGraphicFramePr>
        <p:xfrm>
          <a:off x="3416300" y="4084638"/>
          <a:ext cx="49847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3" name="Equation" r:id="rId17" imgW="2616200" imgH="431800" progId="Equation.3">
                  <p:embed/>
                </p:oleObj>
              </mc:Choice>
              <mc:Fallback>
                <p:oleObj name="Equation" r:id="rId17" imgW="261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4084638"/>
                        <a:ext cx="498475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4"/>
          <p:cNvGraphicFramePr>
            <a:graphicFrameLocks noChangeAspect="1"/>
          </p:cNvGraphicFramePr>
          <p:nvPr/>
        </p:nvGraphicFramePr>
        <p:xfrm>
          <a:off x="1790700" y="5772150"/>
          <a:ext cx="38893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4" name="Equation" r:id="rId19" imgW="2095500" imgH="254000" progId="Equation.3">
                  <p:embed/>
                </p:oleObj>
              </mc:Choice>
              <mc:Fallback>
                <p:oleObj name="Equation" r:id="rId19" imgW="209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5772150"/>
                        <a:ext cx="38893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5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809625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</a:rPr>
              <a:t>absolute posterior probability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 accumulation </a:t>
            </a:r>
            <a:r>
              <a:rPr lang="en-US" sz="2600" dirty="0" smtClean="0"/>
              <a:t>(when </a:t>
            </a:r>
            <a:r>
              <a:rPr lang="en-US" sz="2600" dirty="0" smtClean="0">
                <a:solidFill>
                  <a:srgbClr val="FF0000"/>
                </a:solidFill>
              </a:rPr>
              <a:t>new evidence </a:t>
            </a:r>
            <a:r>
              <a:rPr lang="en-US" sz="2600" dirty="0" smtClean="0"/>
              <a:t>is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discovered)</a:t>
            </a:r>
          </a:p>
        </p:txBody>
      </p:sp>
      <p:graphicFrame>
        <p:nvGraphicFramePr>
          <p:cNvPr id="31748" name="Object 13"/>
          <p:cNvGraphicFramePr>
            <a:graphicFrameLocks noChangeAspect="1"/>
          </p:cNvGraphicFramePr>
          <p:nvPr/>
        </p:nvGraphicFramePr>
        <p:xfrm>
          <a:off x="885825" y="2425700"/>
          <a:ext cx="76009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3" imgW="4343400" imgH="673100" progId="Equation.3">
                  <p:embed/>
                </p:oleObj>
              </mc:Choice>
              <mc:Fallback>
                <p:oleObj name="Equation" r:id="rId3" imgW="4343400" imgH="673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2425700"/>
                        <a:ext cx="760095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15"/>
          <p:cNvGraphicFramePr>
            <a:graphicFrameLocks noChangeAspect="1"/>
          </p:cNvGraphicFramePr>
          <p:nvPr/>
        </p:nvGraphicFramePr>
        <p:xfrm>
          <a:off x="919163" y="1377950"/>
          <a:ext cx="74676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5" imgW="4267200" imgH="266700" progId="Equation.3">
                  <p:embed/>
                </p:oleObj>
              </mc:Choice>
              <mc:Fallback>
                <p:oleObj name="Equation" r:id="rId5" imgW="4267200" imgH="26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377950"/>
                        <a:ext cx="74676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0743"/>
              </p:ext>
            </p:extLst>
          </p:nvPr>
        </p:nvGraphicFramePr>
        <p:xfrm>
          <a:off x="1447800" y="5334000"/>
          <a:ext cx="6000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7" imgW="3429000" imgH="228600" progId="Equation.3">
                  <p:embed/>
                </p:oleObj>
              </mc:Choice>
              <mc:Fallback>
                <p:oleObj name="Equation" r:id="rId7" imgW="342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34000"/>
                        <a:ext cx="60007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691396"/>
              </p:ext>
            </p:extLst>
          </p:nvPr>
        </p:nvGraphicFramePr>
        <p:xfrm>
          <a:off x="1143000" y="5867400"/>
          <a:ext cx="67119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9" imgW="3835400" imgH="228600" progId="Equation.3">
                  <p:embed/>
                </p:oleObj>
              </mc:Choice>
              <mc:Fallback>
                <p:oleObj name="Equation" r:id="rId9" imgW="383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67400"/>
                        <a:ext cx="67119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057400" y="38595"/>
            <a:ext cx="526060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posterior probability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029200" y="1828800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2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Closer Look at Axiom 3</a:t>
            </a:r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1828800" y="2438400"/>
            <a:ext cx="4699000" cy="3340100"/>
            <a:chOff x="784" y="1480"/>
            <a:chExt cx="2960" cy="2104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784" y="1480"/>
              <a:ext cx="2960" cy="21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e-DE" sz="2400">
                  <a:latin typeface="Verdana" pitchFamily="34" charset="0"/>
                </a:rPr>
                <a:t>B</a:t>
              </a:r>
              <a:endParaRPr lang="en-US" sz="2400">
                <a:latin typeface="Verdana" pitchFamily="34" charset="0"/>
              </a:endParaRPr>
            </a:p>
          </p:txBody>
        </p:sp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184" y="1912"/>
              <a:ext cx="1224" cy="1224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2080" y="1912"/>
              <a:ext cx="1224" cy="1224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6" name="Object 7"/>
            <p:cNvGraphicFramePr>
              <a:graphicFrameLocks noChangeAspect="1"/>
            </p:cNvGraphicFramePr>
            <p:nvPr/>
          </p:nvGraphicFramePr>
          <p:xfrm>
            <a:off x="2020" y="1740"/>
            <a:ext cx="492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0" name="Equation" r:id="rId3" imgW="393359" imgH="164957" progId="Equation.3">
                    <p:embed/>
                  </p:oleObj>
                </mc:Choice>
                <mc:Fallback>
                  <p:oleObj name="Equation" r:id="rId3" imgW="39335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0" y="1740"/>
                          <a:ext cx="492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7" name="Object 8"/>
            <p:cNvGraphicFramePr>
              <a:graphicFrameLocks noChangeAspect="1"/>
            </p:cNvGraphicFramePr>
            <p:nvPr/>
          </p:nvGraphicFramePr>
          <p:xfrm>
            <a:off x="1339" y="1668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1" name="Equation" r:id="rId5" imgW="152268" imgH="164957" progId="Equation.3">
                    <p:embed/>
                  </p:oleObj>
                </mc:Choice>
                <mc:Fallback>
                  <p:oleObj name="Equation" r:id="rId5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9" y="1668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8" name="Object 9"/>
            <p:cNvGraphicFramePr>
              <a:graphicFrameLocks noChangeAspect="1"/>
            </p:cNvGraphicFramePr>
            <p:nvPr/>
          </p:nvGraphicFramePr>
          <p:xfrm>
            <a:off x="3011" y="1700"/>
            <a:ext cx="190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2" name="Equation" r:id="rId7" imgW="152268" imgH="164957" progId="Equation.3">
                    <p:embed/>
                  </p:oleObj>
                </mc:Choice>
                <mc:Fallback>
                  <p:oleObj name="Equation" r:id="rId7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700"/>
                          <a:ext cx="190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9" name="Object 10"/>
            <p:cNvGraphicFramePr>
              <a:graphicFrameLocks noChangeAspect="1"/>
            </p:cNvGraphicFramePr>
            <p:nvPr/>
          </p:nvGraphicFramePr>
          <p:xfrm>
            <a:off x="812" y="1508"/>
            <a:ext cx="412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3" name="Equation" r:id="rId9" imgW="329914" imgH="177646" progId="Equation.3">
                    <p:embed/>
                  </p:oleObj>
                </mc:Choice>
                <mc:Fallback>
                  <p:oleObj name="Equation" r:id="rId9" imgW="329914" imgH="17764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508"/>
                          <a:ext cx="412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2" name="Object 11"/>
          <p:cNvGraphicFramePr>
            <a:graphicFrameLocks noChangeAspect="1"/>
          </p:cNvGraphicFramePr>
          <p:nvPr/>
        </p:nvGraphicFramePr>
        <p:xfrm>
          <a:off x="841375" y="1387475"/>
          <a:ext cx="7024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11" imgW="2336800" imgH="203200" progId="Equation.3">
                  <p:embed/>
                </p:oleObj>
              </mc:Choice>
              <mc:Fallback>
                <p:oleObj name="Equation" r:id="rId11" imgW="23368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1387475"/>
                        <a:ext cx="70246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82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1975" y="0"/>
            <a:ext cx="7848600" cy="1752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800" dirty="0" smtClean="0"/>
              <a:t>Bayesian Networks and </a:t>
            </a:r>
            <a:br>
              <a:rPr lang="en-US" sz="3800" dirty="0" smtClean="0"/>
            </a:br>
            <a:r>
              <a:rPr lang="en-US" sz="3800" dirty="0" smtClean="0"/>
              <a:t>Markov Models – </a:t>
            </a:r>
            <a:r>
              <a:rPr lang="en-US" sz="3800" dirty="0" smtClean="0">
                <a:solidFill>
                  <a:srgbClr val="FF0000"/>
                </a:solidFill>
              </a:rPr>
              <a:t>applications in robotics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28863" y="2081462"/>
            <a:ext cx="8430126" cy="436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u="sng" dirty="0">
                <a:latin typeface="Verdana" pitchFamily="34" charset="0"/>
              </a:rPr>
              <a:t>Bayesian </a:t>
            </a:r>
            <a:r>
              <a:rPr lang="en-US" sz="2800" u="sng" dirty="0" smtClean="0">
                <a:latin typeface="Verdana" pitchFamily="34" charset="0"/>
              </a:rPr>
              <a:t>AI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Bayesian Filters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</a:t>
            </a:r>
            <a:r>
              <a:rPr lang="en-US" sz="2800" u="sng" dirty="0" err="1" smtClean="0">
                <a:latin typeface="Verdana" pitchFamily="34" charset="0"/>
              </a:rPr>
              <a:t>Kalman</a:t>
            </a:r>
            <a:r>
              <a:rPr lang="en-US" sz="2800" u="sng" dirty="0" smtClean="0">
                <a:latin typeface="Verdana" pitchFamily="34" charset="0"/>
              </a:rPr>
              <a:t> Filters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Particle Filters</a:t>
            </a:r>
            <a:endParaRPr lang="en-US" sz="2800" u="sng" dirty="0">
              <a:latin typeface="Verdana" pitchFamily="34" charset="0"/>
            </a:endParaRP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Bayesian 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Decision 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Reasoning about changes over time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Dynamic Bayesian Networks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Markov models</a:t>
            </a:r>
          </a:p>
        </p:txBody>
      </p:sp>
    </p:spTree>
    <p:extLst>
      <p:ext uri="{BB962C8B-B14F-4D97-AF65-F5344CB8AC3E}">
        <p14:creationId xmlns:p14="http://schemas.microsoft.com/office/powerpoint/2010/main" val="20350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Using the Axioms to prove new properties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782638" y="2451100"/>
          <a:ext cx="755808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844800" imgH="889000" progId="Equation.3">
                  <p:embed/>
                </p:oleObj>
              </mc:Choice>
              <mc:Fallback>
                <p:oleObj name="Equation" r:id="rId3" imgW="2844800" imgH="889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2451100"/>
                        <a:ext cx="7558087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0" y="4191000"/>
            <a:ext cx="6553200" cy="609600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648200" y="5562600"/>
            <a:ext cx="2590800" cy="376238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We proved this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 flipV="1">
            <a:off x="4953000" y="4800600"/>
            <a:ext cx="609600" cy="76200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68EBD380-62A0-49C6-A22B-29DEB8BAFB4E}" type="slidenum">
              <a:rPr lang="en-US" sz="1000" smtClean="0"/>
              <a:pPr algn="l"/>
              <a:t>5</a:t>
            </a:fld>
            <a:endParaRPr lang="en-US" sz="10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113" y="0"/>
            <a:ext cx="9132887" cy="102711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of Events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309688"/>
            <a:ext cx="8229600" cy="49196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FF0000"/>
                </a:solidFill>
              </a:rPr>
              <a:t>Sample space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events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Sample space </a:t>
            </a:r>
            <a:r>
              <a:rPr lang="en-US" sz="2200" i="1" dirty="0" smtClean="0"/>
              <a:t>S</a:t>
            </a:r>
            <a:r>
              <a:rPr lang="en-US" sz="2200" dirty="0" smtClean="0"/>
              <a:t>: 	(e.g., all people in an area)</a:t>
            </a:r>
            <a:endParaRPr lang="en-US" sz="2200" i="1" dirty="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Events </a:t>
            </a:r>
            <a:r>
              <a:rPr lang="en-US" sz="2200" i="1" dirty="0" smtClean="0"/>
              <a:t>E1 </a:t>
            </a:r>
            <a:r>
              <a:rPr lang="en-US" sz="2200" dirty="0" smtClean="0">
                <a:sym typeface="Symbol" pitchFamily="18" charset="2"/>
              </a:rPr>
              <a:t> </a:t>
            </a:r>
            <a:r>
              <a:rPr lang="en-US" sz="2200" i="1" dirty="0" smtClean="0">
                <a:sym typeface="Symbol" pitchFamily="18" charset="2"/>
              </a:rPr>
              <a:t>S</a:t>
            </a:r>
            <a:r>
              <a:rPr lang="en-US" sz="2200" dirty="0" smtClean="0">
                <a:sym typeface="Symbol" pitchFamily="18" charset="2"/>
              </a:rPr>
              <a:t>:    	(e.g., all people having cough)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sz="2200" dirty="0" smtClean="0"/>
              <a:t>	           </a:t>
            </a:r>
            <a:r>
              <a:rPr lang="en-US" sz="2200" i="1" dirty="0" smtClean="0"/>
              <a:t>E2 </a:t>
            </a:r>
            <a:r>
              <a:rPr lang="en-US" sz="2200" dirty="0" smtClean="0">
                <a:sym typeface="Symbol" pitchFamily="18" charset="2"/>
              </a:rPr>
              <a:t> </a:t>
            </a:r>
            <a:r>
              <a:rPr lang="en-US" sz="2200" i="1" dirty="0" smtClean="0">
                <a:sym typeface="Symbol" pitchFamily="18" charset="2"/>
              </a:rPr>
              <a:t>S</a:t>
            </a:r>
            <a:r>
              <a:rPr lang="en-US" sz="2200" dirty="0" smtClean="0">
                <a:sym typeface="Symbol" pitchFamily="18" charset="2"/>
              </a:rPr>
              <a:t>:    	(e.g., all people having cold)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0070C0"/>
                </a:solidFill>
              </a:rPr>
              <a:t>Prior (marginal) probabilities </a:t>
            </a:r>
            <a:r>
              <a:rPr lang="en-US" dirty="0" smtClean="0"/>
              <a:t>of events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P(E) = |E| / |S|     (</a:t>
            </a:r>
            <a:r>
              <a:rPr lang="en-US" sz="2200" dirty="0" smtClean="0">
                <a:solidFill>
                  <a:srgbClr val="FF0000"/>
                </a:solidFill>
              </a:rPr>
              <a:t>frequency</a:t>
            </a:r>
            <a:r>
              <a:rPr lang="en-US" sz="2200" dirty="0" smtClean="0"/>
              <a:t> interpretation)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P(E) = 0.1           (</a:t>
            </a:r>
            <a:r>
              <a:rPr lang="en-US" sz="2200" dirty="0" smtClean="0">
                <a:solidFill>
                  <a:srgbClr val="FF0000"/>
                </a:solidFill>
              </a:rPr>
              <a:t>subjective </a:t>
            </a:r>
            <a:r>
              <a:rPr lang="en-US" sz="2200" dirty="0" smtClean="0"/>
              <a:t>probability)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0 &lt;= P(E) &lt;= 1 for all events 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Two special events: </a:t>
            </a:r>
            <a:r>
              <a:rPr lang="en-US" sz="2200" dirty="0" smtClean="0">
                <a:sym typeface="Symbol" pitchFamily="18" charset="2"/>
              </a:rPr>
              <a:t> and S: P() = 0 and P(S) = 1.0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dirty="0" smtClean="0">
                <a:solidFill>
                  <a:srgbClr val="FF0000"/>
                </a:solidFill>
              </a:rPr>
              <a:t>Boolean operators between events </a:t>
            </a:r>
            <a:r>
              <a:rPr lang="en-US" dirty="0" smtClean="0"/>
              <a:t>(to form compound events)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/>
              <a:t>Conjunctive (intersection): 	   E1 ^ E2 	( E1 </a:t>
            </a:r>
            <a:r>
              <a:rPr lang="en-US" sz="2200" dirty="0" smtClean="0">
                <a:sym typeface="Symbol" pitchFamily="18" charset="2"/>
              </a:rPr>
              <a:t> E2)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>
                <a:sym typeface="Symbol" pitchFamily="18" charset="2"/>
              </a:rPr>
              <a:t>Disjunctive (union): 	   </a:t>
            </a:r>
            <a:r>
              <a:rPr lang="en-US" sz="2200" dirty="0" smtClean="0"/>
              <a:t>E1 v E2 	( E1 </a:t>
            </a:r>
            <a:r>
              <a:rPr lang="en-US" sz="2200" dirty="0" smtClean="0">
                <a:sym typeface="Symbol" pitchFamily="18" charset="2"/>
              </a:rPr>
              <a:t> E2) 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200" dirty="0" smtClean="0">
                <a:sym typeface="Symbol" pitchFamily="18" charset="2"/>
              </a:rPr>
              <a:t>Negation (complement): 	   ~E 		(E   = S – E)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6145213" y="5638800"/>
            <a:ext cx="371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/>
              <a:t>C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138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C5EE2992-171B-48A1-91A7-E3BB58653FF3}" type="slidenum">
              <a:rPr lang="en-US" sz="1000" smtClean="0"/>
              <a:pPr algn="l"/>
              <a:t>6</a:t>
            </a:fld>
            <a:endParaRPr lang="en-US" sz="1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263" y="368300"/>
            <a:ext cx="8229600" cy="584835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Probabilities of compound events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P(~E) = 1 – P(E)  because P(~E) + P(E) =1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P(E1 v E2) = P(E1) + P(E2) – P(E1 ^ E2)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But how to compute the </a:t>
            </a:r>
            <a:r>
              <a:rPr lang="en-US" sz="2200" i="1" dirty="0" smtClean="0">
                <a:sym typeface="Symbol" pitchFamily="18" charset="2"/>
              </a:rPr>
              <a:t>joint probability</a:t>
            </a:r>
            <a:r>
              <a:rPr lang="en-US" sz="2200" dirty="0" smtClean="0">
                <a:sym typeface="Symbol" pitchFamily="18" charset="2"/>
              </a:rPr>
              <a:t> P(E1 ^ E2)?</a:t>
            </a: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Conditional probability </a:t>
            </a:r>
            <a:r>
              <a:rPr lang="en-US" dirty="0" smtClean="0"/>
              <a:t>(of E1, given E2)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en-US" sz="2200" dirty="0" smtClean="0"/>
              <a:t>How likely E1 occurs in the subspace of E2</a:t>
            </a:r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defRPr/>
            </a:pPr>
            <a:endParaRPr lang="en-US" sz="2200" dirty="0" smtClean="0">
              <a:sym typeface="Symbol" pitchFamily="18" charset="2"/>
            </a:endParaRPr>
          </a:p>
        </p:txBody>
      </p:sp>
      <p:grpSp>
        <p:nvGrpSpPr>
          <p:cNvPr id="10244" name="Group 19"/>
          <p:cNvGrpSpPr>
            <a:grpSpLocks/>
          </p:cNvGrpSpPr>
          <p:nvPr/>
        </p:nvGrpSpPr>
        <p:grpSpPr bwMode="auto">
          <a:xfrm>
            <a:off x="1276350" y="1946275"/>
            <a:ext cx="5124450" cy="2127250"/>
            <a:chOff x="1035" y="1791"/>
            <a:chExt cx="3534" cy="1560"/>
          </a:xfrm>
        </p:grpSpPr>
        <p:sp>
          <p:nvSpPr>
            <p:cNvPr id="10247" name="Oval 6"/>
            <p:cNvSpPr>
              <a:spLocks noChangeArrowheads="1"/>
            </p:cNvSpPr>
            <p:nvPr/>
          </p:nvSpPr>
          <p:spPr bwMode="auto">
            <a:xfrm>
              <a:off x="1287" y="1989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Oval 7"/>
            <p:cNvSpPr>
              <a:spLocks noChangeArrowheads="1"/>
            </p:cNvSpPr>
            <p:nvPr/>
          </p:nvSpPr>
          <p:spPr bwMode="auto">
            <a:xfrm>
              <a:off x="2877" y="1986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Oval 8"/>
            <p:cNvSpPr>
              <a:spLocks noChangeArrowheads="1"/>
            </p:cNvSpPr>
            <p:nvPr/>
          </p:nvSpPr>
          <p:spPr bwMode="auto">
            <a:xfrm>
              <a:off x="3360" y="2001"/>
              <a:ext cx="666" cy="621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1"/>
            <p:cNvSpPr>
              <a:spLocks noChangeArrowheads="1"/>
            </p:cNvSpPr>
            <p:nvPr/>
          </p:nvSpPr>
          <p:spPr bwMode="auto">
            <a:xfrm>
              <a:off x="1035" y="1791"/>
              <a:ext cx="1179" cy="10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2"/>
            <p:cNvSpPr txBox="1">
              <a:spLocks noChangeArrowheads="1"/>
            </p:cNvSpPr>
            <p:nvPr/>
          </p:nvSpPr>
          <p:spPr bwMode="auto">
            <a:xfrm>
              <a:off x="1494" y="2187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</a:t>
              </a:r>
            </a:p>
          </p:txBody>
        </p:sp>
        <p:sp>
          <p:nvSpPr>
            <p:cNvPr id="10252" name="Text Box 13"/>
            <p:cNvSpPr txBox="1">
              <a:spLocks noChangeArrowheads="1"/>
            </p:cNvSpPr>
            <p:nvPr/>
          </p:nvSpPr>
          <p:spPr bwMode="auto">
            <a:xfrm>
              <a:off x="1806" y="1824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~E</a:t>
              </a:r>
            </a:p>
          </p:txBody>
        </p:sp>
        <p:sp>
          <p:nvSpPr>
            <p:cNvPr id="10253" name="Rectangle 14"/>
            <p:cNvSpPr>
              <a:spLocks noChangeArrowheads="1"/>
            </p:cNvSpPr>
            <p:nvPr/>
          </p:nvSpPr>
          <p:spPr bwMode="auto">
            <a:xfrm>
              <a:off x="2571" y="1815"/>
              <a:ext cx="1998" cy="10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5"/>
            <p:cNvSpPr txBox="1">
              <a:spLocks noChangeArrowheads="1"/>
            </p:cNvSpPr>
            <p:nvPr/>
          </p:nvSpPr>
          <p:spPr bwMode="auto">
            <a:xfrm>
              <a:off x="3552" y="2193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E2</a:t>
              </a:r>
            </a:p>
          </p:txBody>
        </p:sp>
        <p:sp>
          <p:nvSpPr>
            <p:cNvPr id="10255" name="Text Box 16"/>
            <p:cNvSpPr txBox="1">
              <a:spLocks noChangeArrowheads="1"/>
            </p:cNvSpPr>
            <p:nvPr/>
          </p:nvSpPr>
          <p:spPr bwMode="auto">
            <a:xfrm>
              <a:off x="2955" y="2172"/>
              <a:ext cx="4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</a:t>
              </a:r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3141" y="3060"/>
              <a:ext cx="92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E1 ^ E2</a:t>
              </a: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 flipH="1" flipV="1">
              <a:off x="3456" y="2358"/>
              <a:ext cx="0" cy="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245" name="Object 20"/>
          <p:cNvGraphicFramePr>
            <a:graphicFrameLocks noChangeAspect="1"/>
          </p:cNvGraphicFramePr>
          <p:nvPr/>
        </p:nvGraphicFramePr>
        <p:xfrm>
          <a:off x="1100138" y="4962525"/>
          <a:ext cx="62007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3543300" imgH="419100" progId="Equation.3">
                  <p:embed/>
                </p:oleObj>
              </mc:Choice>
              <mc:Fallback>
                <p:oleObj name="Equation" r:id="rId3" imgW="3543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4962525"/>
                        <a:ext cx="6200775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1"/>
          <p:cNvGraphicFramePr>
            <a:graphicFrameLocks noChangeAspect="1"/>
          </p:cNvGraphicFramePr>
          <p:nvPr/>
        </p:nvGraphicFramePr>
        <p:xfrm>
          <a:off x="1193800" y="5861050"/>
          <a:ext cx="355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2032000" imgH="203200" progId="Equation.3">
                  <p:embed/>
                </p:oleObj>
              </mc:Choice>
              <mc:Fallback>
                <p:oleObj name="Equation" r:id="rId5" imgW="20320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5861050"/>
                        <a:ext cx="3556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674328" y="5867400"/>
            <a:ext cx="3164872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Using Venn diagrams and decision trees is very useful in proofs and </a:t>
            </a:r>
            <a:r>
              <a:rPr lang="en-US" dirty="0" err="1" smtClean="0"/>
              <a:t>reasonings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95400"/>
            <a:ext cx="8110537" cy="5233988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60000"/>
              </a:spcBef>
            </a:pPr>
            <a:r>
              <a:rPr lang="en-US" sz="2800" dirty="0" smtClean="0">
                <a:solidFill>
                  <a:srgbClr val="FF0000"/>
                </a:solidFill>
              </a:rPr>
              <a:t>Independence assumption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/>
              <a:t>Two events E1 and E2 are said to be independent of each other if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000" dirty="0" smtClean="0"/>
              <a:t>                                      (given E2 does not change the likelihood of E1)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/>
              <a:t>It can simplify the computation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endParaRPr lang="en-US" sz="2000" dirty="0" smtClean="0"/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endParaRPr lang="en-US" sz="28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endParaRPr lang="en-US" sz="2800" dirty="0" smtClean="0"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Mutually exclusive </a:t>
            </a:r>
            <a:r>
              <a:rPr lang="en-US" sz="2800" dirty="0" smtClean="0">
                <a:sym typeface="Symbol" pitchFamily="18" charset="2"/>
              </a:rPr>
              <a:t>(ME) and 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exhaustive</a:t>
            </a:r>
            <a:r>
              <a:rPr lang="en-US" sz="2800" dirty="0" smtClean="0">
                <a:sym typeface="Symbol" pitchFamily="18" charset="2"/>
              </a:rPr>
              <a:t> (EXH) set of events</a:t>
            </a:r>
          </a:p>
          <a:p>
            <a:pPr lvl="1" eaLnBrk="1" hangingPunct="1">
              <a:spcBef>
                <a:spcPct val="0"/>
              </a:spcBef>
              <a:spcAft>
                <a:spcPct val="15000"/>
              </a:spcAft>
            </a:pPr>
            <a:r>
              <a:rPr lang="en-US" sz="2000" dirty="0" smtClean="0">
                <a:sym typeface="Symbol" pitchFamily="18" charset="2"/>
              </a:rPr>
              <a:t>ME: </a:t>
            </a:r>
          </a:p>
          <a:p>
            <a:pPr lvl="1" eaLnBrk="1" hangingPunct="1">
              <a:spcAft>
                <a:spcPct val="15000"/>
              </a:spcAft>
            </a:pPr>
            <a:r>
              <a:rPr lang="en-US" sz="2000" dirty="0" smtClean="0">
                <a:sym typeface="Symbol" pitchFamily="18" charset="2"/>
              </a:rPr>
              <a:t>EXH:</a:t>
            </a:r>
          </a:p>
        </p:txBody>
      </p:sp>
      <p:graphicFrame>
        <p:nvGraphicFramePr>
          <p:cNvPr id="11267" name="Object 7"/>
          <p:cNvGraphicFramePr>
            <a:graphicFrameLocks noChangeAspect="1"/>
          </p:cNvGraphicFramePr>
          <p:nvPr/>
        </p:nvGraphicFramePr>
        <p:xfrm>
          <a:off x="1130300" y="1992313"/>
          <a:ext cx="24209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1269449" imgH="203112" progId="Equation.3">
                  <p:embed/>
                </p:oleObj>
              </mc:Choice>
              <mc:Fallback>
                <p:oleObj name="Equation" r:id="rId3" imgW="126944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992313"/>
                        <a:ext cx="242093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128270"/>
              </p:ext>
            </p:extLst>
          </p:nvPr>
        </p:nvGraphicFramePr>
        <p:xfrm>
          <a:off x="1295400" y="2895600"/>
          <a:ext cx="55038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2997200" imgH="203200" progId="Equation.3">
                  <p:embed/>
                </p:oleObj>
              </mc:Choice>
              <mc:Fallback>
                <p:oleObj name="Equation" r:id="rId5" imgW="29972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55038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500006"/>
              </p:ext>
            </p:extLst>
          </p:nvPr>
        </p:nvGraphicFramePr>
        <p:xfrm>
          <a:off x="1295400" y="3429000"/>
          <a:ext cx="531971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" imgW="2819400" imgH="533400" progId="Equation.3">
                  <p:embed/>
                </p:oleObj>
              </mc:Choice>
              <mc:Fallback>
                <p:oleObj name="Equation" r:id="rId7" imgW="28194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429000"/>
                        <a:ext cx="5319713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0"/>
          <p:cNvGraphicFramePr>
            <a:graphicFrameLocks noChangeAspect="1"/>
          </p:cNvGraphicFramePr>
          <p:nvPr/>
        </p:nvGraphicFramePr>
        <p:xfrm>
          <a:off x="2695575" y="5554663"/>
          <a:ext cx="54673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9" imgW="2946400" imgH="241300" progId="Equation.3">
                  <p:embed/>
                </p:oleObj>
              </mc:Choice>
              <mc:Fallback>
                <p:oleObj name="Equation" r:id="rId9" imgW="2946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5554663"/>
                        <a:ext cx="54673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1"/>
          <p:cNvGraphicFramePr>
            <a:graphicFrameLocks noChangeAspect="1"/>
          </p:cNvGraphicFramePr>
          <p:nvPr/>
        </p:nvGraphicFramePr>
        <p:xfrm>
          <a:off x="2619375" y="6115050"/>
          <a:ext cx="45164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1" imgW="2349500" imgH="228600" progId="Equation.3">
                  <p:embed/>
                </p:oleObj>
              </mc:Choice>
              <mc:Fallback>
                <p:oleObj name="Equation" r:id="rId11" imgW="234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6115050"/>
                        <a:ext cx="451643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9144000" cy="1077913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Independence, </a:t>
            </a:r>
            <a:r>
              <a:rPr lang="en-U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 Exclusion </a:t>
            </a: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</a:t>
            </a:r>
            <a:r>
              <a:rPr lang="en-U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xhaustive</a:t>
            </a:r>
            <a:r>
              <a:rPr lang="en-US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sets of events</a:t>
            </a:r>
          </a:p>
        </p:txBody>
      </p:sp>
    </p:spTree>
    <p:extLst>
      <p:ext uri="{BB962C8B-B14F-4D97-AF65-F5344CB8AC3E}">
        <p14:creationId xmlns:p14="http://schemas.microsoft.com/office/powerpoint/2010/main" val="272732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48262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58E1D9-1BE5-423E-ABBC-CFCF340D5714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Discrete Random Variables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466850"/>
            <a:ext cx="8528050" cy="5143500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X</a:t>
            </a:r>
            <a:r>
              <a:rPr lang="en-US" sz="2800" i="1" smtClean="0">
                <a:solidFill>
                  <a:schemeClr val="folHlink"/>
                </a:solidFill>
              </a:rPr>
              <a:t> </a:t>
            </a:r>
            <a:r>
              <a:rPr lang="en-US" sz="2800" smtClean="0"/>
              <a:t>denotes a </a:t>
            </a:r>
            <a:r>
              <a:rPr lang="en-US" sz="2800" smtClean="0">
                <a:solidFill>
                  <a:schemeClr val="folHlink"/>
                </a:solidFill>
              </a:rPr>
              <a:t>random variable</a:t>
            </a:r>
            <a:r>
              <a:rPr lang="en-US" sz="2800" smtClean="0"/>
              <a:t>.</a:t>
            </a: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X</a:t>
            </a:r>
            <a:r>
              <a:rPr lang="en-US" sz="2800" i="1" smtClean="0">
                <a:solidFill>
                  <a:schemeClr val="folHlink"/>
                </a:solidFill>
              </a:rPr>
              <a:t> </a:t>
            </a:r>
            <a:r>
              <a:rPr lang="en-US" sz="2800" smtClean="0"/>
              <a:t>can take on a finite number of values in </a:t>
            </a:r>
            <a:br>
              <a:rPr lang="en-US" sz="2800" smtClean="0"/>
            </a:br>
            <a:r>
              <a:rPr lang="en-US" sz="2800" smtClean="0"/>
              <a:t>set {x</a:t>
            </a:r>
            <a:r>
              <a:rPr lang="en-US" sz="2800" baseline="-25000" smtClean="0"/>
              <a:t>1</a:t>
            </a:r>
            <a:r>
              <a:rPr lang="en-US" sz="2800" smtClean="0"/>
              <a:t>, x</a:t>
            </a:r>
            <a:r>
              <a:rPr lang="en-US" sz="2800" baseline="-25000" smtClean="0"/>
              <a:t>2</a:t>
            </a:r>
            <a:r>
              <a:rPr lang="en-US" sz="2800" smtClean="0"/>
              <a:t>, …, x</a:t>
            </a:r>
            <a:r>
              <a:rPr lang="en-US" sz="2800" baseline="-25000" smtClean="0"/>
              <a:t>n</a:t>
            </a:r>
            <a:r>
              <a:rPr lang="en-US" sz="2800" smtClean="0"/>
              <a:t>}.</a:t>
            </a:r>
            <a:endParaRPr lang="en-US" sz="2800" i="1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P(X=x</a:t>
            </a:r>
            <a:r>
              <a:rPr lang="en-US" sz="2800" baseline="-25000" smtClean="0">
                <a:solidFill>
                  <a:schemeClr val="hlink"/>
                </a:solidFill>
              </a:rPr>
              <a:t>i</a:t>
            </a:r>
            <a:r>
              <a:rPr lang="en-US" sz="2800" i="1" smtClean="0">
                <a:solidFill>
                  <a:schemeClr val="hlink"/>
                </a:solidFill>
              </a:rPr>
              <a:t>)</a:t>
            </a:r>
            <a:r>
              <a:rPr lang="en-US" sz="2800" smtClean="0"/>
              <a:t>, or </a:t>
            </a:r>
            <a:r>
              <a:rPr lang="en-US" sz="2800" i="1" smtClean="0">
                <a:solidFill>
                  <a:schemeClr val="hlink"/>
                </a:solidFill>
              </a:rPr>
              <a:t>P(x</a:t>
            </a:r>
            <a:r>
              <a:rPr lang="en-US" sz="2800" i="1" baseline="-25000" smtClean="0">
                <a:solidFill>
                  <a:schemeClr val="hlink"/>
                </a:solidFill>
              </a:rPr>
              <a:t>i</a:t>
            </a:r>
            <a:r>
              <a:rPr lang="en-US" sz="2800" i="1" smtClean="0">
                <a:solidFill>
                  <a:schemeClr val="hlink"/>
                </a:solidFill>
              </a:rPr>
              <a:t>)</a:t>
            </a:r>
            <a:r>
              <a:rPr lang="en-US" sz="2800" smtClean="0"/>
              <a:t>, is the </a:t>
            </a:r>
            <a:r>
              <a:rPr lang="en-US" sz="2800" smtClean="0">
                <a:solidFill>
                  <a:schemeClr val="folHlink"/>
                </a:solidFill>
              </a:rPr>
              <a:t>probability</a:t>
            </a:r>
            <a:r>
              <a:rPr lang="en-US" sz="2800" smtClean="0"/>
              <a:t> that the random variable </a:t>
            </a:r>
            <a:r>
              <a:rPr lang="en-US" sz="2800" i="1" smtClean="0"/>
              <a:t>X</a:t>
            </a:r>
            <a:r>
              <a:rPr lang="en-US" sz="2800" smtClean="0"/>
              <a:t> takes on value </a:t>
            </a:r>
            <a:r>
              <a:rPr lang="en-US" sz="2800" i="1" smtClean="0"/>
              <a:t>x</a:t>
            </a:r>
            <a:r>
              <a:rPr lang="en-US" sz="2800" baseline="-25000" smtClean="0"/>
              <a:t>i</a:t>
            </a:r>
            <a:r>
              <a:rPr lang="en-US" sz="2800" smtClean="0"/>
              <a:t>. </a:t>
            </a:r>
          </a:p>
          <a:p>
            <a:pPr eaLnBrk="1" hangingPunct="1">
              <a:spcBef>
                <a:spcPct val="60000"/>
              </a:spcBef>
            </a:pPr>
            <a:r>
              <a:rPr lang="en-US" sz="2800" i="1" smtClean="0">
                <a:solidFill>
                  <a:schemeClr val="hlink"/>
                </a:solidFill>
              </a:rPr>
              <a:t>P( )</a:t>
            </a:r>
            <a:r>
              <a:rPr lang="en-US" sz="2800" smtClean="0"/>
              <a:t> is called </a:t>
            </a:r>
            <a:r>
              <a:rPr lang="en-US" sz="2800" smtClean="0">
                <a:solidFill>
                  <a:schemeClr val="folHlink"/>
                </a:solidFill>
              </a:rPr>
              <a:t>probability mass function</a:t>
            </a:r>
            <a:r>
              <a:rPr lang="en-US" sz="2800" smtClean="0"/>
              <a:t>.</a:t>
            </a:r>
            <a:br>
              <a:rPr lang="en-US" sz="2800" smtClean="0"/>
            </a:br>
            <a:endParaRPr lang="en-US" sz="2800" smtClean="0"/>
          </a:p>
          <a:p>
            <a:pPr eaLnBrk="1" hangingPunct="1">
              <a:spcBef>
                <a:spcPct val="60000"/>
              </a:spcBef>
            </a:pPr>
            <a:r>
              <a:rPr lang="en-US" sz="2800" smtClean="0"/>
              <a:t>E.g.</a:t>
            </a:r>
          </a:p>
          <a:p>
            <a:pPr eaLnBrk="1" hangingPunct="1"/>
            <a:endParaRPr lang="en-US" sz="2800" i="1" smtClean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025650" y="5391150"/>
          <a:ext cx="5678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1892300" imgH="254000" progId="Equation.3">
                  <p:embed/>
                </p:oleObj>
              </mc:Choice>
              <mc:Fallback>
                <p:oleObj name="Equation" r:id="rId3" imgW="18923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5391150"/>
                        <a:ext cx="56784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16025" y="4346575"/>
            <a:ext cx="3127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20000"/>
            </a:pPr>
            <a:r>
              <a:rPr lang="en-US" sz="2800" b="1">
                <a:solidFill>
                  <a:schemeClr val="hlink"/>
                </a:solidFill>
                <a:latin typeface="Verdana" pitchFamily="34" charset="0"/>
                <a:cs typeface="Arial" charset="0"/>
              </a:rPr>
              <a:t>.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105400" y="5334000"/>
            <a:ext cx="6858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705600" y="5334000"/>
            <a:ext cx="8382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33388" y="6324600"/>
            <a:ext cx="8710612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These are four possibilities of value of X. Sum of these values must be 1.0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715000" y="5410200"/>
            <a:ext cx="9906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419600" y="5410200"/>
            <a:ext cx="6858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5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863</Words>
  <Application>Microsoft Office PowerPoint</Application>
  <PresentationFormat>On-screen Show (4:3)</PresentationFormat>
  <Paragraphs>238</Paragraphs>
  <Slides>30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Office Theme</vt:lpstr>
      <vt:lpstr>Equation</vt:lpstr>
      <vt:lpstr>Chart</vt:lpstr>
      <vt:lpstr>PowerPoint Presentation</vt:lpstr>
      <vt:lpstr>Axioms of Probability Theory</vt:lpstr>
      <vt:lpstr>A Closer Look at Axiom 3</vt:lpstr>
      <vt:lpstr>Using the Axioms to prove new properties</vt:lpstr>
      <vt:lpstr>Probability of Events</vt:lpstr>
      <vt:lpstr>PowerPoint Presentation</vt:lpstr>
      <vt:lpstr>PowerPoint Presentation</vt:lpstr>
      <vt:lpstr>Random Variables</vt:lpstr>
      <vt:lpstr>Discrete Random Variables</vt:lpstr>
      <vt:lpstr>Discrete Random Variables</vt:lpstr>
      <vt:lpstr>Continuous Random Variable</vt:lpstr>
      <vt:lpstr>Continuous Random Variables</vt:lpstr>
      <vt:lpstr>Probability Distribution</vt:lpstr>
      <vt:lpstr>Joint and Conditional Probabilities</vt:lpstr>
      <vt:lpstr>Joint and Conditional Probabilities</vt:lpstr>
      <vt:lpstr>Joint and Conditional Probability</vt:lpstr>
      <vt:lpstr>Law of Total Probability</vt:lpstr>
      <vt:lpstr>Rules of Probability: Marginalization</vt:lpstr>
      <vt:lpstr>Gaussian, Mean and Variance</vt:lpstr>
      <vt:lpstr>Gaussian (normal) distributions</vt:lpstr>
      <vt:lpstr>PowerPoint Presentation</vt:lpstr>
      <vt:lpstr>Reverend Thomas Bayes (1702-1761)</vt:lpstr>
      <vt:lpstr>Bayes Rule</vt:lpstr>
      <vt:lpstr>PowerPoint Presentation</vt:lpstr>
      <vt:lpstr>PowerPoint Presentation</vt:lpstr>
      <vt:lpstr>Bayes’ Theorem with relative likelihood</vt:lpstr>
      <vt:lpstr>Relative likelihood</vt:lpstr>
      <vt:lpstr>Naïve Bayesian Approach</vt:lpstr>
      <vt:lpstr>PowerPoint Presentation</vt:lpstr>
      <vt:lpstr>Bayesian Networks and  Markov Models – applications in robotics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</dc:creator>
  <cp:lastModifiedBy>mperkows</cp:lastModifiedBy>
  <cp:revision>13</cp:revision>
  <dcterms:created xsi:type="dcterms:W3CDTF">2013-01-25T01:29:18Z</dcterms:created>
  <dcterms:modified xsi:type="dcterms:W3CDTF">2014-02-13T18:29:43Z</dcterms:modified>
</cp:coreProperties>
</file>